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D0F5-0AF8-4C76-A35E-3ED78F42EC2F}" type="datetimeFigureOut">
              <a:rPr lang="tr-TR" smtClean="0"/>
              <a:t>13.11.2012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4758-781D-431A-9F10-4678891E2E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23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D0F5-0AF8-4C76-A35E-3ED78F42EC2F}" type="datetimeFigureOut">
              <a:rPr lang="tr-TR" smtClean="0"/>
              <a:t>13.11.2012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4758-781D-431A-9F10-4678891E2E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57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D0F5-0AF8-4C76-A35E-3ED78F42EC2F}" type="datetimeFigureOut">
              <a:rPr lang="tr-TR" smtClean="0"/>
              <a:t>13.11.2012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4758-781D-431A-9F10-4678891E2E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6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D0F5-0AF8-4C76-A35E-3ED78F42EC2F}" type="datetimeFigureOut">
              <a:rPr lang="tr-TR" smtClean="0"/>
              <a:t>13.11.2012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4758-781D-431A-9F10-4678891E2E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52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D0F5-0AF8-4C76-A35E-3ED78F42EC2F}" type="datetimeFigureOut">
              <a:rPr lang="tr-TR" smtClean="0"/>
              <a:t>13.11.2012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4758-781D-431A-9F10-4678891E2E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81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D0F5-0AF8-4C76-A35E-3ED78F42EC2F}" type="datetimeFigureOut">
              <a:rPr lang="tr-TR" smtClean="0"/>
              <a:t>13.11.2012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4758-781D-431A-9F10-4678891E2E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796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D0F5-0AF8-4C76-A35E-3ED78F42EC2F}" type="datetimeFigureOut">
              <a:rPr lang="tr-TR" smtClean="0"/>
              <a:t>13.11.2012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4758-781D-431A-9F10-4678891E2E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25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D0F5-0AF8-4C76-A35E-3ED78F42EC2F}" type="datetimeFigureOut">
              <a:rPr lang="tr-TR" smtClean="0"/>
              <a:t>13.11.2012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4758-781D-431A-9F10-4678891E2E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120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D0F5-0AF8-4C76-A35E-3ED78F42EC2F}" type="datetimeFigureOut">
              <a:rPr lang="tr-TR" smtClean="0"/>
              <a:t>13.11.2012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4758-781D-431A-9F10-4678891E2E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16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D0F5-0AF8-4C76-A35E-3ED78F42EC2F}" type="datetimeFigureOut">
              <a:rPr lang="tr-TR" smtClean="0"/>
              <a:t>13.11.2012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4758-781D-431A-9F10-4678891E2E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21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D0F5-0AF8-4C76-A35E-3ED78F42EC2F}" type="datetimeFigureOut">
              <a:rPr lang="tr-TR" smtClean="0"/>
              <a:t>13.11.2012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4758-781D-431A-9F10-4678891E2E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214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8D0F5-0AF8-4C76-A35E-3ED78F42EC2F}" type="datetimeFigureOut">
              <a:rPr lang="tr-TR" smtClean="0"/>
              <a:t>13.11.2012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C4758-781D-431A-9F10-4678891E2E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99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HTML</a:t>
            </a:r>
          </a:p>
        </p:txBody>
      </p:sp>
      <p:pic>
        <p:nvPicPr>
          <p:cNvPr id="3075" name="Picture 4" descr="j02513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997200"/>
            <a:ext cx="3168650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95600"/>
            <a:ext cx="8509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7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421402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68313" y="733425"/>
            <a:ext cx="8424862" cy="280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5000"/>
              </a:lnSpc>
            </a:pPr>
            <a:r>
              <a:rPr lang="en-US" sz="2200">
                <a:latin typeface="Tahoma" pitchFamily="34" charset="0"/>
              </a:rPr>
              <a:t>Öncelikle çalışmalarınızı saklamak için kullanacağınız boş bir klasör oluşturup uygun bir ad verin, mesela html_ders olsun. </a:t>
            </a:r>
            <a:endParaRPr lang="tr-TR" sz="2200">
              <a:latin typeface="Tahoma" pitchFamily="34" charset="0"/>
            </a:endParaRPr>
          </a:p>
          <a:p>
            <a:pPr eaLnBrk="0" hangingPunct="0">
              <a:lnSpc>
                <a:spcPct val="135000"/>
              </a:lnSpc>
              <a:buFontTx/>
              <a:buChar char="•"/>
            </a:pPr>
            <a:r>
              <a:rPr lang="en-US" sz="2200">
                <a:latin typeface="Tahoma" pitchFamily="34" charset="0"/>
              </a:rPr>
              <a:t>Daha sonra bu ad bize lazım olacağından kolaylık olması için siz de yeni klasöre bu adı verebilirsiniz. </a:t>
            </a:r>
          </a:p>
          <a:p>
            <a:pPr eaLnBrk="0" hangingPunct="0">
              <a:lnSpc>
                <a:spcPct val="135000"/>
              </a:lnSpc>
              <a:buFontTx/>
              <a:buChar char="•"/>
            </a:pPr>
            <a:r>
              <a:rPr lang="en-US" sz="2200">
                <a:latin typeface="Tahoma" pitchFamily="34" charset="0"/>
              </a:rPr>
              <a:t>Şimdi de bu klasörü açıp yeni bir metin belgesi oluşturun </a:t>
            </a:r>
            <a:r>
              <a:rPr lang="en-US" sz="2200" i="1">
                <a:latin typeface="Tahoma" pitchFamily="34" charset="0"/>
              </a:rPr>
              <a:t>(sağ fare/Yeni/Metin belgesi)</a:t>
            </a:r>
            <a:r>
              <a:rPr lang="en-US" sz="2200">
                <a:latin typeface="Tahoma" pitchFamily="34" charset="0"/>
              </a:rPr>
              <a:t>. </a:t>
            </a:r>
          </a:p>
        </p:txBody>
      </p:sp>
      <p:graphicFrame>
        <p:nvGraphicFramePr>
          <p:cNvPr id="351235" name="Group 3"/>
          <p:cNvGraphicFramePr>
            <a:graphicFrameLocks noGrp="1"/>
          </p:cNvGraphicFramePr>
          <p:nvPr/>
        </p:nvGraphicFramePr>
        <p:xfrm>
          <a:off x="1476375" y="3478213"/>
          <a:ext cx="6480175" cy="3382962"/>
        </p:xfrm>
        <a:graphic>
          <a:graphicData uri="http://schemas.openxmlformats.org/drawingml/2006/table">
            <a:tbl>
              <a:tblPr/>
              <a:tblGrid>
                <a:gridCol w="6480175"/>
              </a:tblGrid>
              <a:tr h="3382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&lt;html&gt;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&lt;head&gt;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  &lt;title&gt;İlk 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ayfam&lt;/title&gt;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&lt;/head&gt;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&lt;body&gt;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Sayfama Hoşgeldiniz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&lt;/body&gt;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&lt;/html&gt; </a:t>
                      </a:r>
                    </a:p>
                  </a:txBody>
                  <a:tcPr marT="45708" marB="45708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3563938" y="188913"/>
            <a:ext cx="1565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-İlk Sayfa-</a:t>
            </a:r>
            <a:endParaRPr lang="tr-TR" sz="2400" b="1">
              <a:latin typeface="Times New Roman" pitchFamily="18" charset="0"/>
            </a:endParaRPr>
          </a:p>
        </p:txBody>
      </p:sp>
      <p:sp>
        <p:nvSpPr>
          <p:cNvPr id="12294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12412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11188" y="833438"/>
            <a:ext cx="835342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endParaRPr lang="en-US" sz="2200"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FontTx/>
              <a:buChar char="•"/>
            </a:pPr>
            <a:r>
              <a:rPr lang="en-US" sz="2200">
                <a:latin typeface="Tahoma" pitchFamily="34" charset="0"/>
              </a:rPr>
              <a:t>Şimdi dosyayı kaydedin </a:t>
            </a:r>
            <a:r>
              <a:rPr lang="en-US" sz="2200" i="1">
                <a:latin typeface="Tahoma" pitchFamily="34" charset="0"/>
              </a:rPr>
              <a:t>(Dosya/Farklı Kaydet...)</a:t>
            </a:r>
            <a:r>
              <a:rPr lang="en-US" sz="2200">
                <a:latin typeface="Tahoma" pitchFamily="34" charset="0"/>
              </a:rPr>
              <a:t>. </a:t>
            </a:r>
            <a:endParaRPr lang="tr-TR" sz="2200"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FontTx/>
              <a:buChar char="•"/>
            </a:pPr>
            <a:r>
              <a:rPr lang="en-US" sz="2200">
                <a:latin typeface="Tahoma" pitchFamily="34" charset="0"/>
              </a:rPr>
              <a:t>Dosya adı kısmına şöyle yazın: </a:t>
            </a:r>
            <a:r>
              <a:rPr lang="en-US" sz="2200" i="1">
                <a:latin typeface="Tahoma" pitchFamily="34" charset="0"/>
              </a:rPr>
              <a:t>"sayfa1.htm"</a:t>
            </a:r>
            <a:r>
              <a:rPr lang="en-US" sz="2200">
                <a:latin typeface="Tahoma" pitchFamily="34" charset="0"/>
              </a:rPr>
              <a:t> (tırnaklar dahil) ve Tamam'a basın. </a:t>
            </a:r>
          </a:p>
          <a:p>
            <a:pPr eaLnBrk="0" hangingPunct="0">
              <a:lnSpc>
                <a:spcPct val="130000"/>
              </a:lnSpc>
              <a:buFontTx/>
              <a:buChar char="•"/>
            </a:pPr>
            <a:r>
              <a:rPr lang="en-US" sz="2200">
                <a:latin typeface="Tahoma" pitchFamily="34" charset="0"/>
              </a:rPr>
              <a:t>Notepad'i kapatın, metin dosyasını silin ve oluşan yeni dosyayı açın.</a:t>
            </a:r>
            <a:endParaRPr lang="tr-TR" sz="2200"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FontTx/>
              <a:buChar char="•"/>
            </a:pPr>
            <a:r>
              <a:rPr lang="en-US" sz="2200">
                <a:latin typeface="Tahoma" pitchFamily="34" charset="0"/>
              </a:rPr>
              <a:t> Dosya varsayılan browser'ınız (Internet Explorer, Netscape Navigator gibi) tarafından açılacaktır. </a:t>
            </a:r>
            <a:endParaRPr lang="tr-TR" sz="2200"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FontTx/>
              <a:buChar char="•"/>
            </a:pPr>
            <a:r>
              <a:rPr lang="en-US" sz="2200">
                <a:latin typeface="Tahoma" pitchFamily="34" charset="0"/>
              </a:rPr>
              <a:t>Şöyle bir görüntü elde edeceksiniz: </a:t>
            </a:r>
          </a:p>
          <a:p>
            <a:pPr eaLnBrk="0" hangingPunct="0">
              <a:lnSpc>
                <a:spcPct val="130000"/>
              </a:lnSpc>
            </a:pPr>
            <a:endParaRPr lang="en-US" sz="2200">
              <a:latin typeface="Tahoma" pitchFamily="34" charset="0"/>
            </a:endParaRPr>
          </a:p>
        </p:txBody>
      </p:sp>
      <p:sp>
        <p:nvSpPr>
          <p:cNvPr id="13315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19224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kran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12875"/>
            <a:ext cx="6048375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269190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&lt;HTML&gt;...&lt;/HTML&gt;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HER WEB SAYFASI BU TAG’LA BAŞLAYIP BU TAGLA BİTER.</a:t>
            </a:r>
          </a:p>
          <a:p>
            <a:pPr lvl="1" eaLnBrk="1" hangingPunct="1"/>
            <a:r>
              <a:rPr lang="tr-TR" smtClean="0"/>
              <a:t>&lt;HTML&gt;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smtClean="0"/>
              <a:t>		......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smtClean="0"/>
              <a:t>		......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smtClean="0"/>
              <a:t>		.......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smtClean="0"/>
              <a:t>	&lt;/HTML&gt;</a:t>
            </a:r>
          </a:p>
        </p:txBody>
      </p:sp>
      <p:sp>
        <p:nvSpPr>
          <p:cNvPr id="15364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30914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ym typeface="Wingdings" pitchFamily="2" charset="2"/>
              </a:rPr>
              <a:t>&lt;HEAD&gt;...&lt;/HEAD&gt;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sym typeface="Wingdings" pitchFamily="2" charset="2"/>
              </a:rPr>
              <a:t>SAYFA İLE İLGİLİ BİLGİLER VERMEK İÇİN KULLANILIR.</a:t>
            </a:r>
          </a:p>
          <a:p>
            <a:pPr eaLnBrk="1" hangingPunct="1"/>
            <a:r>
              <a:rPr lang="tr-TR" smtClean="0">
                <a:sym typeface="Wingdings" pitchFamily="2" charset="2"/>
              </a:rPr>
              <a:t>BU BÖLÜMDEKİ BİLGİLER BROWSER’DAN GÖSTERİLMEZ.</a:t>
            </a:r>
          </a:p>
          <a:p>
            <a:pPr eaLnBrk="1" hangingPunct="1"/>
            <a:r>
              <a:rPr lang="tr-TR" smtClean="0">
                <a:sym typeface="Wingdings" pitchFamily="2" charset="2"/>
              </a:rPr>
              <a:t>SAYFA ÖZELLİKLERİ BU BÖLÜME YAZILIR. SAYFANIN BAŞLIĞI “&lt;TITLE&gt;” BU BÖLÜMDEDİR.</a:t>
            </a:r>
          </a:p>
        </p:txBody>
      </p:sp>
      <p:sp>
        <p:nvSpPr>
          <p:cNvPr id="16388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5574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ym typeface="Wingdings" pitchFamily="2" charset="2"/>
              </a:rPr>
              <a:t>&lt;TITLE&gt;...&lt;/TITLE&gt;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sym typeface="Wingdings" pitchFamily="2" charset="2"/>
              </a:rPr>
              <a:t>PENCERE BAŞLIĞINI BELİRLER.</a:t>
            </a:r>
          </a:p>
          <a:p>
            <a:pPr eaLnBrk="1" hangingPunct="1"/>
            <a:r>
              <a:rPr lang="tr-TR" smtClean="0">
                <a:sym typeface="Wingdings" pitchFamily="2" charset="2"/>
              </a:rPr>
              <a:t>&lt;HEAD&gt;</a:t>
            </a:r>
          </a:p>
          <a:p>
            <a:pPr lvl="1" eaLnBrk="1" hangingPunct="1"/>
            <a:r>
              <a:rPr lang="tr-TR" smtClean="0">
                <a:sym typeface="Wingdings" pitchFamily="2" charset="2"/>
              </a:rPr>
              <a:t>&lt;TITLE&gt;WEB SAYFASI TASARIMI DERSİ UYGULAMASI...&lt;/TITLE&gt;</a:t>
            </a:r>
          </a:p>
          <a:p>
            <a:pPr eaLnBrk="1" hangingPunct="1"/>
            <a:r>
              <a:rPr lang="tr-TR" smtClean="0">
                <a:sym typeface="Wingdings" pitchFamily="2" charset="2"/>
              </a:rPr>
              <a:t>&lt;/HEAD&gt;</a:t>
            </a:r>
          </a:p>
        </p:txBody>
      </p:sp>
      <p:sp>
        <p:nvSpPr>
          <p:cNvPr id="17412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156877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ym typeface="Wingdings" pitchFamily="2" charset="2"/>
              </a:rPr>
              <a:t>ÖRNEK...&lt;TITLE&gt;...&lt;TITLE&gt;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smtClean="0">
                <a:sym typeface="Wingdings" pitchFamily="2" charset="2"/>
              </a:rPr>
              <a:t>&lt;HTML&gt;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6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smtClean="0">
                <a:sym typeface="Wingdings" pitchFamily="2" charset="2"/>
              </a:rPr>
              <a:t>&lt;HEAD&gt;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smtClean="0">
                <a:sym typeface="Wingdings" pitchFamily="2" charset="2"/>
              </a:rPr>
              <a:t>	</a:t>
            </a:r>
            <a:r>
              <a:rPr lang="tr-TR" sz="2600" b="1" smtClean="0">
                <a:sym typeface="Wingdings" pitchFamily="2" charset="2"/>
              </a:rPr>
              <a:t>&lt;TITLE&gt;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smtClean="0">
                <a:sym typeface="Wingdings" pitchFamily="2" charset="2"/>
              </a:rPr>
              <a:t>   		 WEB SAYFASI TASARIMI DERSİ UYGULAMASI...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smtClean="0">
                <a:sym typeface="Wingdings" pitchFamily="2" charset="2"/>
              </a:rPr>
              <a:t>	</a:t>
            </a:r>
            <a:r>
              <a:rPr lang="tr-TR" sz="2600" b="1" smtClean="0">
                <a:sym typeface="Wingdings" pitchFamily="2" charset="2"/>
              </a:rPr>
              <a:t>&lt;/TITLE&gt;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smtClean="0">
                <a:sym typeface="Wingdings" pitchFamily="2" charset="2"/>
              </a:rPr>
              <a:t>&lt;/HEAD&gt;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6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smtClean="0">
                <a:sym typeface="Wingdings" pitchFamily="2" charset="2"/>
              </a:rPr>
              <a:t>&lt;/HTML&gt;</a:t>
            </a:r>
          </a:p>
        </p:txBody>
      </p:sp>
      <p:sp>
        <p:nvSpPr>
          <p:cNvPr id="18436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17943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&lt;BODY&gt;...&lt;/BODY&gt;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SAYFAMIZIN GÖVDE KISMIDIR.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BROWSER’DA ZİYARETÇİ TARAFINDAN GÖRÜNECEK BİLGİLERİ İÇERİR.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&lt;HTML&gt;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&lt;BODY&gt;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BU KISMA YAZILANLAR ZİYARETÇİ TARAFINDAN GÖRÜLÜR.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&lt;/BODY&gt;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&lt;/HTML&gt;</a:t>
            </a:r>
          </a:p>
        </p:txBody>
      </p:sp>
      <p:sp>
        <p:nvSpPr>
          <p:cNvPr id="19460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271855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ym typeface="Wingdings" pitchFamily="2" charset="2"/>
              </a:rPr>
              <a:t>ZEMİN RENGİ (BACKGROUND)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>
                <a:sym typeface="Wingdings" pitchFamily="2" charset="2"/>
              </a:rPr>
              <a:t>İYİ BİR ZEMİN RENGİ WEB SİTENİZİN DAHA GÜZEL GÖRÜNMESİNİ VE DAHA FAZLA ZİYARETÇİ GELMESİNİ SAĞLAYABİLİR.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sym typeface="Wingdings" pitchFamily="2" charset="2"/>
              </a:rPr>
              <a:t>SAYFANIZIN ZEMİN RENGİNİ &lt;BODY&gt; TAG’I İÇERİSİNDE TANIMLAMANIZ GEREKİR.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sym typeface="Wingdings" pitchFamily="2" charset="2"/>
              </a:rPr>
              <a:t>ZEMİN RENGİ İÇİN İSTERSENİZ TEK BİR RENK VEYA BİR RESİM KULLANABİLİRSİNİZ.</a:t>
            </a:r>
          </a:p>
        </p:txBody>
      </p:sp>
      <p:sp>
        <p:nvSpPr>
          <p:cNvPr id="20484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108641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ym typeface="Wingdings" pitchFamily="2" charset="2"/>
              </a:rPr>
              <a:t>ZEMİN RENGİ (BACKGROUND)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tr-TR" smtClean="0">
                <a:sym typeface="Wingdings" pitchFamily="2" charset="2"/>
              </a:rPr>
              <a:t>SAYFANIZDA ZEMİN RENGİ TANIMLAMAK İÇİN &lt;BODY&gt; TAG’INI DEĞİŞTİRMELİSİNİZ</a:t>
            </a:r>
          </a:p>
          <a:p>
            <a:pPr lvl="1" eaLnBrk="1" hangingPunct="1"/>
            <a:r>
              <a:rPr lang="tr-TR" smtClean="0">
                <a:sym typeface="Wingdings" pitchFamily="2" charset="2"/>
              </a:rPr>
              <a:t>&lt;BODY bgcolor=“RENK_ADI”&gt;</a:t>
            </a:r>
          </a:p>
          <a:p>
            <a:pPr eaLnBrk="1" hangingPunct="1"/>
            <a:r>
              <a:rPr lang="tr-TR" smtClean="0">
                <a:sym typeface="Wingdings" pitchFamily="2" charset="2"/>
              </a:rPr>
              <a:t>BURADAKİ “</a:t>
            </a:r>
            <a:r>
              <a:rPr lang="tr-TR" smtClean="0">
                <a:solidFill>
                  <a:schemeClr val="hlink"/>
                </a:solidFill>
                <a:sym typeface="Wingdings" pitchFamily="2" charset="2"/>
              </a:rPr>
              <a:t>RENK_ADI</a:t>
            </a:r>
            <a:r>
              <a:rPr lang="tr-TR" smtClean="0">
                <a:sym typeface="Wingdings" pitchFamily="2" charset="2"/>
              </a:rPr>
              <a:t>” BÖLÜMÜNDE RENKLERİN İNGİLİZCE KARŞILIĞINI GİRMEMİZ GEREKMEKTEDİR.</a:t>
            </a:r>
          </a:p>
          <a:p>
            <a:pPr eaLnBrk="1" hangingPunct="1"/>
            <a:r>
              <a:rPr lang="tr-TR" smtClean="0">
                <a:sym typeface="Wingdings" pitchFamily="2" charset="2"/>
              </a:rPr>
              <a:t>RENK ADI YERİNE O RENGE KARŞILIK GELEN “RGB” CİNSİNDEN HEXADESİMAL SAYIYI DA  YAZABİLİRİZ.</a:t>
            </a:r>
          </a:p>
        </p:txBody>
      </p:sp>
      <p:sp>
        <p:nvSpPr>
          <p:cNvPr id="21508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21235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WEB  NEDİR?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WORLD WIDE WEB’E KISACA WEB DENİR.</a:t>
            </a:r>
          </a:p>
          <a:p>
            <a:pPr eaLnBrk="1" hangingPunct="1"/>
            <a:r>
              <a:rPr lang="tr-TR" smtClean="0"/>
              <a:t>WEB, INTERNET'E BAĞLANAN TÜM BİLGİSAYARLARIN OLUŞTURDUĞU BİR AĞDIR. BU AĞDAKİ TÜM BİLGİSAYARLAR BİRBİRİYLE “HTTP İLETİŞİM STANDARDI”NI KULLANARAK KONUŞUR.</a:t>
            </a:r>
          </a:p>
        </p:txBody>
      </p:sp>
      <p:sp>
        <p:nvSpPr>
          <p:cNvPr id="4100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265082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>
                <a:sym typeface="Wingdings" pitchFamily="2" charset="2"/>
              </a:rPr>
              <a:t>ÖRNEK 1 (ZEMİN RENGİ)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153400" cy="40719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&lt;HTML&gt;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0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&lt;HEAD&gt;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      &lt;TITLE&gt;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               </a:t>
            </a:r>
            <a:r>
              <a:rPr lang="tr-TR" sz="2100" smtClean="0">
                <a:sym typeface="Wingdings" pitchFamily="2" charset="2"/>
              </a:rPr>
              <a:t>WEB SAYFASI TASARIMI DERSİ UYGULAMASI</a:t>
            </a:r>
            <a:r>
              <a:rPr lang="tr-TR" sz="2000" smtClean="0">
                <a:sym typeface="Wingdings" pitchFamily="2" charset="2"/>
              </a:rPr>
              <a:t>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       &lt;/TITLE&gt;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&lt;/HEAD&gt;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0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000" b="1" smtClean="0">
                <a:sym typeface="Wingdings" pitchFamily="2" charset="2"/>
              </a:rPr>
              <a:t>&lt;BODY bgcolor="Yellow"&gt;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000" b="1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&lt;/BODY&gt;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&lt;/HTML&gt;</a:t>
            </a:r>
          </a:p>
        </p:txBody>
      </p:sp>
      <p:sp>
        <p:nvSpPr>
          <p:cNvPr id="22532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265769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ym typeface="Wingdings" pitchFamily="2" charset="2"/>
              </a:rPr>
              <a:t>ÖRNEK 2 (ZEMİN RENGİ)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153400" cy="4071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smtClean="0">
                <a:sym typeface="Wingdings" pitchFamily="2" charset="2"/>
              </a:rPr>
              <a:t>&lt;HTML&gt;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smtClean="0">
                <a:sym typeface="Wingdings" pitchFamily="2" charset="2"/>
              </a:rPr>
              <a:t>&lt;HEAD&gt;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smtClean="0">
                <a:sym typeface="Wingdings" pitchFamily="2" charset="2"/>
              </a:rPr>
              <a:t>      &lt;title&gt; </a:t>
            </a:r>
            <a:r>
              <a:rPr lang="tr-TR" sz="2600" smtClean="0">
                <a:sym typeface="Wingdings" pitchFamily="2" charset="2"/>
              </a:rPr>
              <a:t>WEB SAYFASI TASARIMI DERSİ UYGULAMASI</a:t>
            </a:r>
            <a:r>
              <a:rPr lang="tr-TR" sz="2400" smtClean="0">
                <a:sym typeface="Wingdings" pitchFamily="2" charset="2"/>
              </a:rPr>
              <a:t>...&lt;/title&gt;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smtClean="0">
                <a:sym typeface="Wingdings" pitchFamily="2" charset="2"/>
              </a:rPr>
              <a:t>&lt;/HEAD&gt;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b="1" smtClean="0">
                <a:sym typeface="Wingdings" pitchFamily="2" charset="2"/>
              </a:rPr>
              <a:t>&lt;BODY bgcolor="FFFF00"&gt;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 b="1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smtClean="0">
                <a:sym typeface="Wingdings" pitchFamily="2" charset="2"/>
              </a:rPr>
              <a:t>&lt;/BODY&gt;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smtClean="0">
                <a:sym typeface="Wingdings" pitchFamily="2" charset="2"/>
              </a:rPr>
              <a:t>&lt;/HTML&gt;</a:t>
            </a:r>
          </a:p>
        </p:txBody>
      </p:sp>
      <p:sp>
        <p:nvSpPr>
          <p:cNvPr id="23556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337912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ym typeface="Wingdings" pitchFamily="2" charset="2"/>
              </a:rPr>
              <a:t>ZEMİN RESMİ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>
                <a:sym typeface="Wingdings" pitchFamily="2" charset="2"/>
              </a:rPr>
              <a:t>SAYFANIZIN ZEMİNİNE BİR RESİM DE KOYABİLİRSİNİZ.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>
                <a:sym typeface="Wingdings" pitchFamily="2" charset="2"/>
              </a:rPr>
              <a:t>“BACKGROUND” ÖZELLİĞİ BU İŞLEM İÇİN KULLANILIR.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>
                <a:sym typeface="Wingdings" pitchFamily="2" charset="2"/>
              </a:rPr>
              <a:t>BUNUN İÇİN;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>
                <a:sym typeface="Wingdings" pitchFamily="2" charset="2"/>
              </a:rPr>
              <a:t>&lt;body background="clouds.gif"&gt;</a:t>
            </a:r>
            <a:endParaRPr lang="tr-TR" sz="2200" b="1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>
                <a:sym typeface="Wingdings" pitchFamily="2" charset="2"/>
              </a:rPr>
              <a:t>&lt;body background=“</a:t>
            </a:r>
            <a:r>
              <a:rPr lang="tr-TR" sz="2200" b="1" smtClean="0">
                <a:sym typeface="Wingdings" pitchFamily="2" charset="2"/>
              </a:rPr>
              <a:t>C:\Windows\desktop\dosyalar\bulutlar</a:t>
            </a:r>
            <a:r>
              <a:rPr lang="en-US" sz="2200" b="1" smtClean="0">
                <a:sym typeface="Wingdings" pitchFamily="2" charset="2"/>
              </a:rPr>
              <a:t>.gif"&gt;</a:t>
            </a:r>
            <a:endParaRPr lang="tr-TR" sz="2200" b="1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>
                <a:sym typeface="Wingdings" pitchFamily="2" charset="2"/>
              </a:rPr>
              <a:t>&lt;body background="http://www.w3schools.com/clouds.gif"&gt;</a:t>
            </a:r>
            <a:r>
              <a:rPr lang="en-US" sz="2200" smtClean="0">
                <a:sym typeface="Wingdings" pitchFamily="2" charset="2"/>
              </a:rPr>
              <a:t> </a:t>
            </a:r>
            <a:endParaRPr lang="tr-TR" sz="22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600" smtClean="0">
                <a:sym typeface="Wingdings" pitchFamily="2" charset="2"/>
              </a:rPr>
              <a:t>   YAPABİLİRSİNİZ.</a:t>
            </a:r>
          </a:p>
        </p:txBody>
      </p:sp>
      <p:sp>
        <p:nvSpPr>
          <p:cNvPr id="24580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103489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ym typeface="Wingdings" pitchFamily="2" charset="2"/>
              </a:rPr>
              <a:t>ÖRNEK 3 (ZEMİN RESMİ)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0719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&lt;HTML&gt;</a:t>
            </a:r>
          </a:p>
          <a:p>
            <a:pPr eaLnBrk="1" hangingPunct="1">
              <a:buFont typeface="Wingdings" pitchFamily="2" charset="2"/>
              <a:buNone/>
            </a:pPr>
            <a:endParaRPr lang="tr-TR" sz="20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&lt;HEAD&gt;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      &lt;title&gt; </a:t>
            </a:r>
            <a:r>
              <a:rPr lang="tr-TR" sz="2100" smtClean="0">
                <a:sym typeface="Wingdings" pitchFamily="2" charset="2"/>
              </a:rPr>
              <a:t>WEB SAYFASI TASARIMI DERSİ UYGULAMASI</a:t>
            </a:r>
            <a:r>
              <a:rPr lang="tr-TR" sz="2000" smtClean="0">
                <a:sym typeface="Wingdings" pitchFamily="2" charset="2"/>
              </a:rPr>
              <a:t>...&lt;/title&gt;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&lt;/HEAD&gt;</a:t>
            </a:r>
          </a:p>
          <a:p>
            <a:pPr eaLnBrk="1" hangingPunct="1">
              <a:buFont typeface="Wingdings" pitchFamily="2" charset="2"/>
              <a:buNone/>
            </a:pPr>
            <a:endParaRPr lang="tr-TR" sz="20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000" b="1" smtClean="0">
                <a:sym typeface="Wingdings" pitchFamily="2" charset="2"/>
              </a:rPr>
              <a:t>&lt;BODY background= "C:\WINDOWS\Desktop\dosyalar\Bulutlar.gif" &gt;</a:t>
            </a:r>
          </a:p>
          <a:p>
            <a:pPr eaLnBrk="1" hangingPunct="1">
              <a:buFont typeface="Wingdings" pitchFamily="2" charset="2"/>
              <a:buNone/>
            </a:pPr>
            <a:endParaRPr lang="tr-TR" sz="2000" b="1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&lt;/BODY&gt;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&lt;/HTML&gt;</a:t>
            </a:r>
          </a:p>
        </p:txBody>
      </p:sp>
      <p:sp>
        <p:nvSpPr>
          <p:cNvPr id="25604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49168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TEXT DEYİMİ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BODY İÇİNDE “TEXT” DEYİMİ KULLANILARAK SAYFADA BULUNAN YAZILARIN RENKLERİ AYARLANABİLİR.</a:t>
            </a:r>
          </a:p>
          <a:p>
            <a:pPr eaLnBrk="1" hangingPunct="1"/>
            <a:r>
              <a:rPr lang="tr-TR" smtClean="0"/>
              <a:t>KULLANIMI </a:t>
            </a:r>
          </a:p>
          <a:p>
            <a:pPr lvl="1" eaLnBrk="1" hangingPunct="1"/>
            <a:r>
              <a:rPr lang="tr-TR" smtClean="0"/>
              <a:t>&lt;BODY TEXT=“RENK_ADI”&gt;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   ŞEKLİNDEDİR.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  <p:sp>
        <p:nvSpPr>
          <p:cNvPr id="26628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17421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ym typeface="Wingdings" pitchFamily="2" charset="2"/>
              </a:rPr>
              <a:t>ÖRNEK 4 (METİN RENGİ)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40719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&lt;HTML&gt;</a:t>
            </a:r>
          </a:p>
          <a:p>
            <a:pPr eaLnBrk="1" hangingPunct="1">
              <a:buFont typeface="Wingdings" pitchFamily="2" charset="2"/>
              <a:buNone/>
            </a:pPr>
            <a:endParaRPr lang="tr-TR" sz="20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&lt;HEAD&gt;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      &lt;title&gt; </a:t>
            </a:r>
            <a:r>
              <a:rPr lang="tr-TR" sz="2100" smtClean="0">
                <a:sym typeface="Wingdings" pitchFamily="2" charset="2"/>
              </a:rPr>
              <a:t>WEB SAYFASI TASARIMI DERSİ UYGULAMASI</a:t>
            </a:r>
            <a:r>
              <a:rPr lang="tr-TR" sz="2000" smtClean="0">
                <a:sym typeface="Wingdings" pitchFamily="2" charset="2"/>
              </a:rPr>
              <a:t>...&lt;/title&gt;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&lt;/HEAD&gt;</a:t>
            </a:r>
          </a:p>
          <a:p>
            <a:pPr eaLnBrk="1" hangingPunct="1">
              <a:buFont typeface="Wingdings" pitchFamily="2" charset="2"/>
              <a:buNone/>
            </a:pPr>
            <a:endParaRPr lang="tr-TR" sz="20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&lt;body background="C:\WINDOWS\Desktop\dosyalar\Bulutlar.gif“ </a:t>
            </a:r>
            <a:r>
              <a:rPr lang="tr-TR" sz="2000" b="1" smtClean="0">
                <a:sym typeface="Wingdings" pitchFamily="2" charset="2"/>
              </a:rPr>
              <a:t>text="BLUE"</a:t>
            </a:r>
            <a:r>
              <a:rPr lang="tr-TR" sz="2000" smtClean="0">
                <a:sym typeface="Wingdings" pitchFamily="2" charset="2"/>
              </a:rPr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Bu yazı mavi renkli bir yazıdır..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&lt;/BODY&gt;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>
                <a:sym typeface="Wingdings" pitchFamily="2" charset="2"/>
              </a:rPr>
              <a:t>&lt;/HTML&gt;</a:t>
            </a:r>
          </a:p>
        </p:txBody>
      </p:sp>
      <p:sp>
        <p:nvSpPr>
          <p:cNvPr id="27652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230898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WWW NASIL ÇALIŞIR?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WEB’DEKİ BİLGİLER “WEB SAYFASI” DENİLEN DOSYALARDA SAKLANIR.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WEB SAYFALARI “WEB SERVER” DENİLEN MAKİNELERDE BULUNUR.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SAYFALARI OKUMAK İSTEYEN “CLIENT” MAKİNELER, “BROWSER” DENİLEN PROGRAMLARI KULLANARAK BU SAYFALARI OKUYABİLİRLER.</a:t>
            </a:r>
          </a:p>
        </p:txBody>
      </p:sp>
      <p:sp>
        <p:nvSpPr>
          <p:cNvPr id="5124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248916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TAG NEDİR?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WEB SAYFASI OLUŞTURMAK İÇİN KULLANILAN KOMUTLARA TAG DENİR.</a:t>
            </a:r>
          </a:p>
          <a:p>
            <a:pPr eaLnBrk="1" hangingPunct="1"/>
            <a:r>
              <a:rPr lang="tr-TR" smtClean="0"/>
              <a:t>&lt;TAG&gt;.....&lt;/TAG&gt; ŞEKLİNDE KULLANILIRLAR.</a:t>
            </a:r>
          </a:p>
        </p:txBody>
      </p:sp>
      <p:sp>
        <p:nvSpPr>
          <p:cNvPr id="6148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215352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HTML NEDİR?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HTML, “HYPER TEXT MARKUP LANGUAGE” KELİMELERİNİN KISALTILMIŞIDIR.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BİR HTML DOSYASI, TAGLARDAN OLUŞAN BİR METİN DOSYASIDIR.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TAG’LAR, BROWSER’A WEB SAYFASININ NASIL GÖRÜNMESİ GEREKTİĞİNİ ANLATIRLAR.</a:t>
            </a:r>
          </a:p>
        </p:txBody>
      </p:sp>
      <p:sp>
        <p:nvSpPr>
          <p:cNvPr id="7172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81790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HTML NEDİR?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STANDART BİR WEB SAYFASININ UZANTISI .HTM VEYA .HTML OLMALIDIR.</a:t>
            </a:r>
          </a:p>
          <a:p>
            <a:pPr eaLnBrk="1" hangingPunct="1"/>
            <a:r>
              <a:rPr lang="tr-TR" smtClean="0"/>
              <a:t>HTML DOSYALARI “NOT DEFTERİ” GİBİ BASİT BİR METİN EDİTÖRÜ VEYA “Dreamweaver” GİBİ GELİŞMİŞ EDİTÖRLERLE OLUŞTURULABİLİRLER.</a:t>
            </a:r>
          </a:p>
        </p:txBody>
      </p:sp>
      <p:sp>
        <p:nvSpPr>
          <p:cNvPr id="8196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108338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HTML EDİTÖRLERİ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HTML KODLARINI YAZMAK İÇİN BASİT BİR METİN DÜZENLEME PROGRAMI YETERLİDİR. FAKAT KOD YAZIM KONUSUNDA ÇOK GELİŞMİŞ EDİTÖRLER MEVCUTTUR. BUNLAR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200" smtClean="0"/>
              <a:t>DREAMWEAVER MX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200" smtClean="0"/>
              <a:t>MS FRONTPAGE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200" smtClean="0"/>
              <a:t>OFFİCE WORD  vs..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BU TÜR PROGRAMLAR İLE OLDUKÇA PROFESYONEL WEB SAYFALARI HAZIRLANABİLİR.</a:t>
            </a:r>
          </a:p>
          <a:p>
            <a:pPr eaLnBrk="1" hangingPunct="1">
              <a:lnSpc>
                <a:spcPct val="90000"/>
              </a:lnSpc>
            </a:pPr>
            <a:endParaRPr lang="tr-TR" sz="2600" smtClean="0"/>
          </a:p>
        </p:txBody>
      </p:sp>
      <p:sp>
        <p:nvSpPr>
          <p:cNvPr id="9220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39116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HTML TAGLARI (ETİKET)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HTML TAGLARI, HTML SAYFALARINI OLUŞTURMAK VE DÜZENLEMEK İÇİN KULLANILIRLAR.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&lt;TAG&gt;.....&lt;/TAG&gt; ŞEKLİNDE KULLANILIRLAR.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TAGLARIN ARASINDA KALAN METNE “TAG İÇERİĞİ” DENİR.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TAG’LER BÜYÜK HARFLE VEYA KÜÇÜK HARFLE YAZILABİLİRLER. GENELDE KÜÇÜK HARF TERCİH EDİLİR.</a:t>
            </a:r>
          </a:p>
        </p:txBody>
      </p:sp>
      <p:sp>
        <p:nvSpPr>
          <p:cNvPr id="10244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8958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ÖRNEK HTML SAYFASI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tr-TR" smtClean="0">
                <a:solidFill>
                  <a:srgbClr val="000000"/>
                </a:solidFill>
              </a:rPr>
              <a:t>HER HTML BELGESİ BELİRLİ SAYIDA STANDART HTML TAGLARI İÇERMELİDİR. BİR HTML BELGESİNDE OLMASI GEREKEN KISIMLAR ŞUNLARDIR;</a:t>
            </a:r>
          </a:p>
          <a:p>
            <a:pPr lvl="2" eaLnBrk="1" hangingPunct="1">
              <a:lnSpc>
                <a:spcPct val="90000"/>
              </a:lnSpc>
            </a:pPr>
            <a:r>
              <a:rPr lang="tr-TR" sz="2600" smtClean="0">
                <a:solidFill>
                  <a:srgbClr val="000000"/>
                </a:solidFill>
              </a:rPr>
              <a:t>TEMEL &lt;HTML&gt; METNİ</a:t>
            </a:r>
          </a:p>
          <a:p>
            <a:pPr lvl="2" eaLnBrk="1" hangingPunct="1">
              <a:lnSpc>
                <a:spcPct val="90000"/>
              </a:lnSpc>
            </a:pPr>
            <a:r>
              <a:rPr lang="tr-TR" sz="2600" smtClean="0">
                <a:solidFill>
                  <a:srgbClr val="000000"/>
                </a:solidFill>
              </a:rPr>
              <a:t>BAŞ &lt;HEAD&gt; METNİ</a:t>
            </a:r>
          </a:p>
          <a:p>
            <a:pPr lvl="2" eaLnBrk="1" hangingPunct="1">
              <a:lnSpc>
                <a:spcPct val="90000"/>
              </a:lnSpc>
            </a:pPr>
            <a:r>
              <a:rPr lang="tr-TR" sz="2600" smtClean="0">
                <a:solidFill>
                  <a:srgbClr val="000000"/>
                </a:solidFill>
              </a:rPr>
              <a:t>GÖVDE &lt;BODY&gt; METNİ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>
                <a:solidFill>
                  <a:srgbClr val="000000"/>
                </a:solidFill>
              </a:rPr>
              <a:t>İYİ BİR HTML BELGESİNDE BU ÜÇ KISIMDA OLMALIDIR.</a:t>
            </a:r>
          </a:p>
        </p:txBody>
      </p:sp>
      <p:sp>
        <p:nvSpPr>
          <p:cNvPr id="11268" name="Altbilgi Yer Tutucusu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www.huseyinduran.com</a:t>
            </a:r>
          </a:p>
        </p:txBody>
      </p:sp>
    </p:spTree>
    <p:extLst>
      <p:ext uri="{BB962C8B-B14F-4D97-AF65-F5344CB8AC3E}">
        <p14:creationId xmlns:p14="http://schemas.microsoft.com/office/powerpoint/2010/main" val="390375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902</Words>
  <Application>Microsoft Office PowerPoint</Application>
  <PresentationFormat>Ekran Gösterisi (4:3)</PresentationFormat>
  <Paragraphs>174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HTML</vt:lpstr>
      <vt:lpstr>WEB  NEDİR?</vt:lpstr>
      <vt:lpstr>WWW NASIL ÇALIŞIR?</vt:lpstr>
      <vt:lpstr>TAG NEDİR?</vt:lpstr>
      <vt:lpstr>HTML NEDİR?</vt:lpstr>
      <vt:lpstr>HTML NEDİR?</vt:lpstr>
      <vt:lpstr>HTML EDİTÖRLERİ </vt:lpstr>
      <vt:lpstr>HTML TAGLARI (ETİKET)</vt:lpstr>
      <vt:lpstr>ÖRNEK HTML SAYFASI</vt:lpstr>
      <vt:lpstr>PowerPoint Sunusu</vt:lpstr>
      <vt:lpstr>PowerPoint Sunusu</vt:lpstr>
      <vt:lpstr>PowerPoint Sunusu</vt:lpstr>
      <vt:lpstr>&lt;HTML&gt;...&lt;/HTML&gt;</vt:lpstr>
      <vt:lpstr>&lt;HEAD&gt;...&lt;/HEAD&gt;</vt:lpstr>
      <vt:lpstr>&lt;TITLE&gt;...&lt;/TITLE&gt;</vt:lpstr>
      <vt:lpstr>ÖRNEK...&lt;TITLE&gt;...&lt;TITLE&gt; </vt:lpstr>
      <vt:lpstr>&lt;BODY&gt;...&lt;/BODY&gt;</vt:lpstr>
      <vt:lpstr>ZEMİN RENGİ (BACKGROUND)</vt:lpstr>
      <vt:lpstr>ZEMİN RENGİ (BACKGROUND)</vt:lpstr>
      <vt:lpstr>ÖRNEK 1 (ZEMİN RENGİ) </vt:lpstr>
      <vt:lpstr>ÖRNEK 2 (ZEMİN RENGİ)</vt:lpstr>
      <vt:lpstr>ZEMİN RESMİ</vt:lpstr>
      <vt:lpstr>ÖRNEK 3 (ZEMİN RESMİ)</vt:lpstr>
      <vt:lpstr>TEXT DEYİMİ</vt:lpstr>
      <vt:lpstr>ÖRNEK 4 (METİN RENGİ)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</dc:title>
  <dc:creator>benim</dc:creator>
  <cp:lastModifiedBy>benim</cp:lastModifiedBy>
  <cp:revision>1</cp:revision>
  <dcterms:created xsi:type="dcterms:W3CDTF">2012-11-13T08:42:25Z</dcterms:created>
  <dcterms:modified xsi:type="dcterms:W3CDTF">2012-11-13T08:42:58Z</dcterms:modified>
</cp:coreProperties>
</file>