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52"/>
  </p:notesMasterIdLst>
  <p:sldIdLst>
    <p:sldId id="331" r:id="rId2"/>
    <p:sldId id="281" r:id="rId3"/>
    <p:sldId id="282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9" r:id="rId42"/>
    <p:sldId id="33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D95BD-3B2A-4538-954B-80D50090079B}" type="datetimeFigureOut">
              <a:rPr lang="tr-TR" smtClean="0"/>
              <a:t>31.10.2012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4A53F-A70E-4086-AEED-DC6A999B21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37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11A49-F77C-4065-8A64-91DDA6EF6B3E}" type="datetime1">
              <a:rPr lang="tr-TR" smtClean="0"/>
              <a:t>31.10.2012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CE43E-0F56-4BF4-9AAC-3788BB36191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56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4755B-EB01-4206-8F20-4F665BAAED74}" type="datetime1">
              <a:rPr lang="tr-TR" smtClean="0"/>
              <a:t>31.10.2012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38C12-3BCA-4C6C-9073-89C88167123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25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C7871-BDD7-4BB1-B593-FEA1199CECAC}" type="datetime1">
              <a:rPr lang="tr-TR" smtClean="0"/>
              <a:t>31.10.2012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08646-8BB8-4102-B425-73E6B5C9B01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188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DC9A-9E61-4EAA-8A57-22CE67E983A8}" type="datetime1">
              <a:rPr lang="tr-TR" smtClean="0"/>
              <a:t>31.10.2012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073C-2E86-4B32-A0E5-A5992158AE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71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14D89-30D0-4DC4-9C17-3E6AE72418A6}" type="datetime1">
              <a:rPr lang="tr-TR" smtClean="0"/>
              <a:t>31.10.2012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57724-47F0-47A2-8AFE-20C7FA20EDA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8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06A9B-7678-4A8E-AFE4-B40F94A5A0C9}" type="datetime1">
              <a:rPr lang="tr-TR" smtClean="0"/>
              <a:t>31.10.2012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D5AD6-8A0B-447E-8F52-8588977729F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82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EA14C-D0FC-4ED2-82F9-19CD822D26E9}" type="datetime1">
              <a:rPr lang="tr-TR" smtClean="0"/>
              <a:t>31.10.2012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5AC08-DB7B-47A9-AF86-15A9EEAEBE8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92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4DE95-1FA1-4ED2-97F7-CA29BD5FF762}" type="datetime1">
              <a:rPr lang="tr-TR" smtClean="0"/>
              <a:t>31.10.2012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13F6-9507-4476-8A05-1420D66AC44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F149A-BFC2-46F8-8B98-E162C7689579}" type="datetime1">
              <a:rPr lang="tr-TR" smtClean="0"/>
              <a:t>31.10.2012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9B248-EF0F-4892-8CDA-209B3B9FE03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29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61CDC-8EE2-447C-BFA5-3A174D733FDE}" type="datetime1">
              <a:rPr lang="tr-TR" smtClean="0"/>
              <a:t>31.10.2012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80504-4EF0-4A35-B3EB-912D7176A17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43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DD526-7DAE-441C-8BEC-36E85AF7E8BC}" type="datetime1">
              <a:rPr lang="tr-TR" smtClean="0"/>
              <a:t>31.10.2012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CB9E0-076C-46B1-B86F-C1B9ED87C91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02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A432F-9F19-4540-A321-D1D7AC2E7CCB}" type="datetime1">
              <a:rPr lang="tr-TR" smtClean="0"/>
              <a:t>31.10.2012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DEC44-E64A-4B65-9E2F-DBD0A675984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9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B0F77A-271C-48A5-9BB8-655EA8225B7B}" type="datetime1">
              <a:rPr lang="tr-TR" smtClean="0"/>
              <a:t>31.10.2012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6184A1-EBFF-49D5-B8CE-98BF9BA8408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3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deniz.edu.t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i&#351;letmee&#287;itim@xxxxx.com" TargetMode="External"/><Relationship Id="rId2" Type="http://schemas.openxmlformats.org/officeDocument/2006/relationships/hyperlink" Target="mailto:info@alpma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51702" y="2967335"/>
            <a:ext cx="7840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İnternet ve Tarihçesi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56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İçerik Yer Tutucusu"/>
          <p:cNvSpPr>
            <a:spLocks noGrp="1"/>
          </p:cNvSpPr>
          <p:nvPr>
            <p:ph idx="1"/>
          </p:nvPr>
        </p:nvSpPr>
        <p:spPr>
          <a:xfrm>
            <a:off x="179512" y="90872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ve Alan Adları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Herhangi bir web sitesinin İP sini öğrenmek için;</a:t>
            </a:r>
          </a:p>
          <a:p>
            <a:r>
              <a:rPr lang="tr-TR" dirty="0" err="1" smtClean="0"/>
              <a:t>Dos</a:t>
            </a:r>
            <a:r>
              <a:rPr lang="tr-TR" dirty="0" smtClean="0"/>
              <a:t> işletim sistemine geçiş yapılarak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(çalıştır kısmına </a:t>
            </a:r>
            <a:r>
              <a:rPr lang="tr-TR" dirty="0" err="1" smtClean="0"/>
              <a:t>cmd</a:t>
            </a:r>
            <a:r>
              <a:rPr lang="tr-TR" dirty="0" smtClean="0"/>
              <a:t> yazıp </a:t>
            </a:r>
            <a:r>
              <a:rPr lang="tr-TR" dirty="0" err="1" smtClean="0"/>
              <a:t>enter</a:t>
            </a:r>
            <a:r>
              <a:rPr lang="tr-TR" dirty="0" smtClean="0"/>
              <a:t> yaparak)</a:t>
            </a:r>
          </a:p>
          <a:p>
            <a:r>
              <a:rPr lang="tr-TR" dirty="0" smtClean="0"/>
              <a:t>“</a:t>
            </a:r>
            <a:r>
              <a:rPr lang="tr-TR" dirty="0" err="1" smtClean="0"/>
              <a:t>ping</a:t>
            </a:r>
            <a:r>
              <a:rPr lang="tr-TR" dirty="0" smtClean="0"/>
              <a:t> </a:t>
            </a:r>
            <a:r>
              <a:rPr lang="tr-TR" dirty="0" err="1" smtClean="0"/>
              <a:t>siteadi</a:t>
            </a:r>
            <a:r>
              <a:rPr lang="tr-TR" dirty="0" smtClean="0"/>
              <a:t>” yazılıp </a:t>
            </a:r>
            <a:r>
              <a:rPr lang="tr-TR" dirty="0" err="1" smtClean="0"/>
              <a:t>enter</a:t>
            </a:r>
            <a:r>
              <a:rPr lang="tr-TR" dirty="0" smtClean="0"/>
              <a:t> tuşuna basılır.</a:t>
            </a:r>
          </a:p>
          <a:p>
            <a:endParaRPr lang="tr-TR" dirty="0" smtClean="0"/>
          </a:p>
          <a:p>
            <a:r>
              <a:rPr lang="tr-TR" dirty="0" smtClean="0"/>
              <a:t>Örneğin </a:t>
            </a:r>
            <a:r>
              <a:rPr lang="tr-TR" dirty="0" smtClean="0">
                <a:hlinkClick r:id="rId2"/>
              </a:rPr>
              <a:t>www.akdeniz.edu.tr</a:t>
            </a:r>
            <a:r>
              <a:rPr lang="tr-TR" dirty="0" smtClean="0"/>
              <a:t> </a:t>
            </a:r>
            <a:r>
              <a:rPr lang="tr-TR" dirty="0" smtClean="0"/>
              <a:t>adresinin İP si için</a:t>
            </a:r>
          </a:p>
          <a:p>
            <a:pPr>
              <a:buFont typeface="Wingdings 3" pitchFamily="18" charset="2"/>
              <a:buNone/>
            </a:pPr>
            <a:r>
              <a:rPr lang="tr-TR" dirty="0" err="1" smtClean="0"/>
              <a:t>ping</a:t>
            </a:r>
            <a:r>
              <a:rPr lang="tr-TR" dirty="0" smtClean="0"/>
              <a:t> </a:t>
            </a:r>
            <a:r>
              <a:rPr lang="tr-TR" dirty="0">
                <a:hlinkClick r:id="rId2"/>
              </a:rPr>
              <a:t>www.akdeniz.edu.tr</a:t>
            </a:r>
            <a:r>
              <a:rPr lang="tr-TR" dirty="0" smtClean="0"/>
              <a:t> </a:t>
            </a:r>
            <a:r>
              <a:rPr lang="tr-TR" dirty="0" smtClean="0"/>
              <a:t>yazılıp </a:t>
            </a:r>
            <a:r>
              <a:rPr lang="tr-TR" dirty="0" err="1" smtClean="0"/>
              <a:t>enter</a:t>
            </a:r>
            <a:r>
              <a:rPr lang="tr-TR" dirty="0" smtClean="0"/>
              <a:t> tuşuna basılır.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760413"/>
            <a:ext cx="9144000" cy="45259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 ve Alan Adları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Ülkemizde alan adı işlemlerini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Orta Doğu Teknik Üniversitesi </a:t>
            </a:r>
            <a:r>
              <a:rPr lang="tr-TR" dirty="0" smtClean="0">
                <a:solidFill>
                  <a:srgbClr val="FF0000"/>
                </a:solidFill>
              </a:rPr>
              <a:t>www.</a:t>
            </a:r>
            <a:r>
              <a:rPr lang="tr-TR" dirty="0" err="1" smtClean="0">
                <a:solidFill>
                  <a:srgbClr val="FF0000"/>
                </a:solidFill>
              </a:rPr>
              <a:t>nic</a:t>
            </a:r>
            <a:r>
              <a:rPr lang="tr-TR" dirty="0" smtClean="0">
                <a:solidFill>
                  <a:srgbClr val="FF0000"/>
                </a:solidFill>
              </a:rPr>
              <a:t>.tr</a:t>
            </a:r>
            <a:r>
              <a:rPr lang="tr-TR" dirty="0" smtClean="0"/>
              <a:t> adresinden gerçekleştirmektedir.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Bir internet sitesi yayınlayabilmek için</a:t>
            </a:r>
          </a:p>
          <a:p>
            <a:pPr marL="88900" indent="2063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b="1" dirty="0" smtClean="0"/>
              <a:t>Alan Adı(Domain) ve </a:t>
            </a:r>
          </a:p>
          <a:p>
            <a:pPr marL="88900" indent="2063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b="1" dirty="0" smtClean="0"/>
              <a:t>Kiralık Alan(</a:t>
            </a:r>
            <a:r>
              <a:rPr lang="tr-TR" b="1" dirty="0" err="1" smtClean="0"/>
              <a:t>Host</a:t>
            </a:r>
            <a:r>
              <a:rPr lang="tr-TR" b="1" dirty="0" smtClean="0"/>
              <a:t>)a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  </a:t>
            </a:r>
            <a:r>
              <a:rPr lang="tr-TR" dirty="0" smtClean="0"/>
              <a:t>ihtiyaç vardır.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14777"/>
            <a:ext cx="4095745" cy="30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İçerik Yer Tutucusu"/>
          <p:cNvSpPr>
            <a:spLocks noGrp="1"/>
          </p:cNvSpPr>
          <p:nvPr>
            <p:ph idx="1"/>
          </p:nvPr>
        </p:nvSpPr>
        <p:spPr>
          <a:xfrm>
            <a:off x="285750" y="285750"/>
            <a:ext cx="8429625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ve Alan Adları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928688"/>
            <a:ext cx="87947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429125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46233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1 İçerik Yer Tutucusu"/>
          <p:cNvSpPr>
            <a:spLocks noGrp="1"/>
          </p:cNvSpPr>
          <p:nvPr>
            <p:ph idx="1"/>
          </p:nvPr>
        </p:nvSpPr>
        <p:spPr>
          <a:xfrm>
            <a:off x="395536" y="692696"/>
            <a:ext cx="9858375" cy="53578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ve Alan Adları</a:t>
            </a:r>
          </a:p>
          <a:p>
            <a:pPr>
              <a:buFont typeface="Wingdings 3" pitchFamily="18" charset="2"/>
              <a:buNone/>
            </a:pPr>
            <a:endParaRPr lang="tr-TR" b="1" dirty="0" smtClean="0"/>
          </a:p>
          <a:p>
            <a:pPr>
              <a:buFont typeface="Wingdings 3" pitchFamily="18" charset="2"/>
              <a:buNone/>
            </a:pPr>
            <a:r>
              <a:rPr lang="tr-TR" sz="2400" dirty="0" smtClean="0"/>
              <a:t>Üst Seviye alan adları </a:t>
            </a:r>
          </a:p>
          <a:p>
            <a:pPr>
              <a:buFont typeface="Wingdings 3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gov  :</a:t>
            </a:r>
            <a:r>
              <a:rPr lang="tr-TR" sz="2400" dirty="0" smtClean="0"/>
              <a:t>  Hükümet kuruluşları  </a:t>
            </a:r>
          </a:p>
          <a:p>
            <a:pPr>
              <a:buFont typeface="Wingdings 3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edu  :</a:t>
            </a:r>
            <a:r>
              <a:rPr lang="tr-TR" sz="2400" dirty="0" smtClean="0"/>
              <a:t>  Eğitim kurumları (üniversiteler gibi)  </a:t>
            </a:r>
          </a:p>
          <a:p>
            <a:pPr>
              <a:buFont typeface="Wingdings 3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org  : </a:t>
            </a:r>
            <a:r>
              <a:rPr lang="tr-TR" sz="2400" dirty="0" smtClean="0"/>
              <a:t> Ticari olmayan, kar amacı gütmeyen kuruluşlar  </a:t>
            </a:r>
          </a:p>
          <a:p>
            <a:pPr>
              <a:buFont typeface="Wingdings 3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com :</a:t>
            </a:r>
            <a:r>
              <a:rPr lang="tr-TR" sz="2400" dirty="0" smtClean="0"/>
              <a:t>  Ticari kuruluşlar  </a:t>
            </a:r>
          </a:p>
          <a:p>
            <a:pPr>
              <a:buFont typeface="Wingdings 3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mil   :</a:t>
            </a:r>
            <a:r>
              <a:rPr lang="tr-TR" sz="2400" dirty="0" smtClean="0"/>
              <a:t>  Askeri kuruluşlar  </a:t>
            </a:r>
          </a:p>
          <a:p>
            <a:pPr>
              <a:buFont typeface="Wingdings 3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net   : </a:t>
            </a:r>
            <a:r>
              <a:rPr lang="tr-TR" sz="2400" dirty="0" smtClean="0"/>
              <a:t> Servis Sunucuları (Internet Servis Sağlayıcıları gibi) </a:t>
            </a:r>
          </a:p>
          <a:p>
            <a:pPr>
              <a:buFont typeface="Wingdings 3" pitchFamily="18" charset="2"/>
              <a:buNone/>
            </a:pPr>
            <a:r>
              <a:rPr lang="tr-TR" sz="2400" dirty="0" err="1" smtClean="0">
                <a:solidFill>
                  <a:srgbClr val="FF0000"/>
                </a:solidFill>
              </a:rPr>
              <a:t>İnt</a:t>
            </a:r>
            <a:r>
              <a:rPr lang="tr-TR" sz="2400" dirty="0" smtClean="0">
                <a:solidFill>
                  <a:srgbClr val="FF0000"/>
                </a:solidFill>
              </a:rPr>
              <a:t>    :</a:t>
            </a:r>
            <a:r>
              <a:rPr lang="tr-TR" sz="2400" dirty="0" smtClean="0"/>
              <a:t>  Uluslararası organizasyonlar, kuruluşlar </a:t>
            </a:r>
          </a:p>
          <a:p>
            <a:pPr>
              <a:buFont typeface="Wingdings 3" pitchFamily="18" charset="2"/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K12  :</a:t>
            </a:r>
            <a:r>
              <a:rPr lang="tr-TR" sz="2400" dirty="0" smtClean="0"/>
              <a:t>  Özel Eğitim Kurumları ve Kolejler</a:t>
            </a:r>
          </a:p>
          <a:p>
            <a:pPr>
              <a:buFont typeface="Wingdings 3" pitchFamily="18" charset="2"/>
              <a:buNone/>
            </a:pPr>
            <a:endParaRPr lang="tr-TR" b="1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642938"/>
            <a:ext cx="9858375" cy="53578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 Hizmetleri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Hükümet kuruluşları e-devlet kapsamında vatandaşlarının devlet dairelerindeki işlemlerini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daha hızlı gerçekleştirmek için internet sitelerini geliştirmektedir.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Bankalar internet üzerinden şubesiz bankacılık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yaparak, daha fazla müşteri potansiyeli ve müşteri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memnuniyeti için çalışmalar yapmaktadır.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214313"/>
            <a:ext cx="9858375" cy="578643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 Hizmetleri</a:t>
            </a:r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Kariyer siteleri aldıkları reklamlar karşılığında iş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ve eleman arayan insanları buluşturmaktadır.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Kimi internet sitelerinde yatırımcılar ürünlerini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pazarlamakta, kimi genç girişimciler kendilerine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mantıklı gelen alanlarda internet üzerinde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ticaret yaparak internetin sağlamış olduğu avantajları değerlendirmektedir.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88900" indent="20638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Arama motorlarını kullanarak bilgi edinme,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mesajlaşma ve elektronik posta alma / gönderme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internette sağlanan hizmetlerin sadece belli başlı 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olanlarıdır.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3619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9155" name="1 İçerik Yer Tutucusu"/>
          <p:cNvSpPr>
            <a:spLocks noGrp="1"/>
          </p:cNvSpPr>
          <p:nvPr>
            <p:ph idx="1"/>
          </p:nvPr>
        </p:nvSpPr>
        <p:spPr>
          <a:xfrm>
            <a:off x="0" y="500063"/>
            <a:ext cx="9858375" cy="30718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smtClean="0"/>
              <a:t>Bir internet sitesi yapacak olsaydınız 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  <a:p>
            <a:pPr>
              <a:buFont typeface="Wingdings" pitchFamily="2" charset="2"/>
              <a:buChar char="v"/>
            </a:pPr>
            <a:r>
              <a:rPr lang="tr-TR" smtClean="0"/>
              <a:t>Adı ne olurdu?</a:t>
            </a:r>
          </a:p>
          <a:p>
            <a:pPr>
              <a:buFont typeface="Wingdings" pitchFamily="2" charset="2"/>
              <a:buChar char="v"/>
            </a:pPr>
            <a:r>
              <a:rPr lang="tr-TR" smtClean="0"/>
              <a:t>Nasıl bir site yapardınız?</a:t>
            </a:r>
          </a:p>
          <a:p>
            <a:pPr>
              <a:buFont typeface="Wingdings" pitchFamily="2" charset="2"/>
              <a:buChar char="v"/>
            </a:pPr>
            <a:r>
              <a:rPr lang="tr-TR" smtClean="0"/>
              <a:t>İçeriğinde neler olurdu?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3167231"/>
            <a:ext cx="3786182" cy="254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-71438" y="500063"/>
            <a:ext cx="9358313" cy="571500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 İnternette Kullanılan Terimler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>
                <a:solidFill>
                  <a:srgbClr val="FF0000"/>
                </a:solidFill>
              </a:rPr>
              <a:t>ADSL:</a:t>
            </a:r>
            <a:r>
              <a:rPr lang="tr-TR" b="1" dirty="0" smtClean="0"/>
              <a:t> </a:t>
            </a:r>
            <a:r>
              <a:rPr lang="tr-TR" dirty="0" smtClean="0"/>
              <a:t>Ses ve veri iletimini aynı anda yapan teknolojidir.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Anti-virüs </a:t>
            </a:r>
            <a:r>
              <a:rPr lang="tr-TR" dirty="0" smtClean="0"/>
              <a:t>Yazılımı:Bilgisayarınızın disklerinde bilinen veya potansiyel virüsleri arayıp bulan ve yok eden bir program türüdür.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err="1" smtClean="0">
                <a:solidFill>
                  <a:srgbClr val="FF0000"/>
                </a:solidFill>
              </a:rPr>
              <a:t>Bandwidth</a:t>
            </a:r>
            <a:r>
              <a:rPr lang="tr-TR" b="1" dirty="0" smtClean="0">
                <a:solidFill>
                  <a:srgbClr val="FF0000"/>
                </a:solidFill>
              </a:rPr>
              <a:t> :</a:t>
            </a:r>
            <a:r>
              <a:rPr lang="tr-TR" dirty="0" smtClean="0"/>
              <a:t> Bant genişliğidir. Bir ağ kablosunun taşıyabileceği maksimum veri miktarı, </a:t>
            </a:r>
            <a:r>
              <a:rPr lang="tr-TR" dirty="0" err="1" smtClean="0"/>
              <a:t>bps</a:t>
            </a:r>
            <a:r>
              <a:rPr lang="tr-TR" dirty="0" smtClean="0"/>
              <a:t> (bit </a:t>
            </a:r>
            <a:r>
              <a:rPr lang="tr-TR" dirty="0" err="1" smtClean="0"/>
              <a:t>per</a:t>
            </a:r>
            <a:r>
              <a:rPr lang="tr-TR" dirty="0" smtClean="0"/>
              <a:t> </a:t>
            </a:r>
            <a:r>
              <a:rPr lang="tr-TR" dirty="0" err="1" smtClean="0"/>
              <a:t>second</a:t>
            </a:r>
            <a:r>
              <a:rPr lang="tr-TR" dirty="0" smtClean="0"/>
              <a:t>) birimi ile ölçülür.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Bit rate : </a:t>
            </a:r>
            <a:r>
              <a:rPr lang="tr-TR" dirty="0" smtClean="0"/>
              <a:t>Bit hızıdır. Sayısal iletişimde, bir iletişim ağının belirli bir noktasından saniyede geçen bit sayısını gösterir. Veri transfer hızı da denir.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İçerik Yer Tutucusu"/>
          <p:cNvSpPr>
            <a:spLocks noGrp="1"/>
          </p:cNvSpPr>
          <p:nvPr>
            <p:ph idx="1"/>
          </p:nvPr>
        </p:nvSpPr>
        <p:spPr>
          <a:xfrm>
            <a:off x="-71438" y="500063"/>
            <a:ext cx="9358313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İnternette Kullanılan Terimler</a:t>
            </a:r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Bluetooth : </a:t>
            </a:r>
            <a:r>
              <a:rPr lang="tr-TR" dirty="0" smtClean="0"/>
              <a:t>Mobil telefonların, bilgisayarların ve diğer mobil cihazların birbirleriyle, ev ve iş yerlerindeki kısa dalga kablosuz bağlantıları kullanan telefon ve bilgisayarlarla kolaylıkla bağlantı kurabilmelerini sağlayan donanımdır.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Browser :</a:t>
            </a:r>
            <a:r>
              <a:rPr lang="tr-TR" b="1" dirty="0" smtClean="0"/>
              <a:t> </a:t>
            </a:r>
            <a:r>
              <a:rPr lang="tr-TR" dirty="0" err="1" smtClean="0"/>
              <a:t>Web'de</a:t>
            </a:r>
            <a:r>
              <a:rPr lang="tr-TR" dirty="0" smtClean="0"/>
              <a:t> yayınlanan bilgiyi aramak için kullanılan bir yazılımdır. En çok kullanılanları; MS Internet Explorer, Netscape, Opera </a:t>
            </a:r>
            <a:r>
              <a:rPr lang="tr-TR" dirty="0" err="1" smtClean="0"/>
              <a:t>vb</a:t>
            </a:r>
            <a:r>
              <a:rPr lang="tr-TR" dirty="0" smtClean="0"/>
              <a:t>.’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COM port : </a:t>
            </a:r>
            <a:r>
              <a:rPr lang="tr-TR" dirty="0" smtClean="0"/>
              <a:t>İletişim yuvası. Bilgisayarlarda dışardan modem gibi cihazların takıldığı yuvadır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İçerik Yer Tutucusu"/>
          <p:cNvSpPr>
            <a:spLocks noGrp="1"/>
          </p:cNvSpPr>
          <p:nvPr>
            <p:ph idx="1"/>
          </p:nvPr>
        </p:nvSpPr>
        <p:spPr>
          <a:xfrm>
            <a:off x="-71438" y="500063"/>
            <a:ext cx="9215438" cy="5715000"/>
          </a:xfrm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İnternette Kullanılan Terimler</a:t>
            </a:r>
          </a:p>
          <a:p>
            <a:pPr>
              <a:buFont typeface="Wingdings 3" pitchFamily="18" charset="2"/>
              <a:buNone/>
            </a:pPr>
            <a:r>
              <a:rPr lang="tr-TR" b="1" dirty="0" err="1" smtClean="0"/>
              <a:t>Command</a:t>
            </a:r>
            <a:r>
              <a:rPr lang="tr-TR" b="1" dirty="0" smtClean="0"/>
              <a:t> : </a:t>
            </a:r>
            <a:r>
              <a:rPr lang="tr-TR" dirty="0" smtClean="0"/>
              <a:t>Komut. Kullanıcının bilgisayarın işletim sistemine veya bir uygulama programına, bir servisi uygulaması için verdiği özel emirdir.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Cookie</a:t>
            </a:r>
            <a:r>
              <a:rPr lang="tr-TR" b="1" dirty="0" smtClean="0">
                <a:solidFill>
                  <a:srgbClr val="FF0000"/>
                </a:solidFill>
              </a:rPr>
              <a:t> :</a:t>
            </a:r>
            <a:r>
              <a:rPr lang="tr-TR" b="1" dirty="0" smtClean="0"/>
              <a:t> </a:t>
            </a:r>
            <a:r>
              <a:rPr lang="tr-TR" dirty="0" smtClean="0"/>
              <a:t>Bir Web sitesinin sabit diskinize yerleştirdiği bilgi. Daha sonra tekrar o siteyi ziyaret ettiğinizde bu bilgi sayesinde sizi hatırlayacaktır.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Data rate : </a:t>
            </a:r>
            <a:r>
              <a:rPr lang="tr-TR" dirty="0" smtClean="0"/>
              <a:t>Veri hızı. Belirli bir sürede bir yerden başka bir yere iletilen sayısal veri miktarıdır.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Ve Tarihçesi</a:t>
            </a:r>
            <a:endParaRPr lang="tr-TR" dirty="0"/>
          </a:p>
        </p:txBody>
      </p:sp>
      <p:sp>
        <p:nvSpPr>
          <p:cNvPr id="34818" name="1 İçerik Yer Tutucusu"/>
          <p:cNvSpPr>
            <a:spLocks noGrp="1"/>
          </p:cNvSpPr>
          <p:nvPr>
            <p:ph idx="1"/>
          </p:nvPr>
        </p:nvSpPr>
        <p:spPr>
          <a:xfrm>
            <a:off x="-36513" y="1481138"/>
            <a:ext cx="8901113" cy="4525962"/>
          </a:xfrm>
        </p:spPr>
        <p:txBody>
          <a:bodyPr/>
          <a:lstStyle/>
          <a:p>
            <a:r>
              <a:rPr lang="tr-TR" b="1" smtClean="0"/>
              <a:t>İnternet:</a:t>
            </a:r>
            <a:r>
              <a:rPr lang="tr-TR" smtClean="0"/>
              <a:t>Belirli bir amaç için bilgi alıp vermek üzere birbirine bağlanmış bilgisayarların oluşturduğu uluslararası bilgisayar haberleşme şebekesi </a:t>
            </a:r>
            <a:r>
              <a:rPr lang="tr-TR" b="1" smtClean="0"/>
              <a:t>internet</a:t>
            </a:r>
            <a:r>
              <a:rPr lang="tr-TR" smtClean="0"/>
              <a:t> olarak tanımlanır.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İçerik Yer Tutucusu"/>
          <p:cNvSpPr>
            <a:spLocks noGrp="1"/>
          </p:cNvSpPr>
          <p:nvPr>
            <p:ph idx="1"/>
          </p:nvPr>
        </p:nvSpPr>
        <p:spPr>
          <a:xfrm>
            <a:off x="-71438" y="500063"/>
            <a:ext cx="9215438" cy="5715000"/>
          </a:xfrm>
        </p:spPr>
        <p:txBody>
          <a:bodyPr>
            <a:normAutofit fontScale="925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İnternette Kullanılan Terimler</a:t>
            </a:r>
          </a:p>
          <a:p>
            <a:pPr>
              <a:buFont typeface="Wingdings 3" pitchFamily="18" charset="2"/>
              <a:buNone/>
            </a:pPr>
            <a:r>
              <a:rPr lang="tr-TR" b="1" dirty="0" err="1" smtClean="0"/>
              <a:t>Default</a:t>
            </a:r>
            <a:r>
              <a:rPr lang="tr-TR" b="1" dirty="0" smtClean="0"/>
              <a:t> :</a:t>
            </a:r>
            <a:r>
              <a:rPr lang="tr-TR" dirty="0" smtClean="0"/>
              <a:t> Kullanıcı bir ayar parametresini veya herhangi bir değeri belirlemediği zaman, uygulamanın kullandığı daha önceden belirlenmiş sabit bir değer veya ayar parametresidir.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Device </a:t>
            </a:r>
            <a:r>
              <a:rPr lang="tr-TR" b="1" dirty="0" err="1" smtClean="0"/>
              <a:t>driver</a:t>
            </a:r>
            <a:r>
              <a:rPr lang="tr-TR" b="1" dirty="0" smtClean="0"/>
              <a:t> : </a:t>
            </a:r>
            <a:r>
              <a:rPr lang="tr-TR" dirty="0" smtClean="0"/>
              <a:t>Cihaz sürücü. Bilgisayara takılmış belirli tipteki bir cihazı kontrol eden program.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Domain name </a:t>
            </a:r>
            <a:r>
              <a:rPr lang="tr-TR" b="1" dirty="0" err="1" smtClean="0">
                <a:solidFill>
                  <a:srgbClr val="FF0000"/>
                </a:solidFill>
              </a:rPr>
              <a:t>system</a:t>
            </a:r>
            <a:r>
              <a:rPr lang="tr-TR" b="1" dirty="0" smtClean="0">
                <a:solidFill>
                  <a:srgbClr val="FF0000"/>
                </a:solidFill>
              </a:rPr>
              <a:t> (DNS) : </a:t>
            </a:r>
            <a:r>
              <a:rPr lang="tr-TR" dirty="0" smtClean="0"/>
              <a:t>Alan ismi sistemi. İsimlerin IP (İnternet Protocol) adreslerine dönüştürülme yoludur.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İçerik Yer Tutucusu"/>
          <p:cNvSpPr>
            <a:spLocks noGrp="1"/>
          </p:cNvSpPr>
          <p:nvPr>
            <p:ph idx="1"/>
          </p:nvPr>
        </p:nvSpPr>
        <p:spPr>
          <a:xfrm>
            <a:off x="-71438" y="500063"/>
            <a:ext cx="9215438" cy="5715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İnternette Kullanılan Terimler</a:t>
            </a:r>
          </a:p>
          <a:p>
            <a:pPr>
              <a:buFont typeface="Wingdings 3" pitchFamily="18" charset="2"/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Download</a:t>
            </a:r>
            <a:r>
              <a:rPr lang="tr-TR" b="1" dirty="0" smtClean="0">
                <a:solidFill>
                  <a:srgbClr val="FF0000"/>
                </a:solidFill>
              </a:rPr>
              <a:t> : </a:t>
            </a:r>
            <a:r>
              <a:rPr lang="tr-TR" dirty="0" smtClean="0"/>
              <a:t>İndirme. Bir dosyanın bir bilgisayardan diğerine iletilmesi.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e-mail : </a:t>
            </a:r>
            <a:r>
              <a:rPr lang="tr-TR" dirty="0" smtClean="0"/>
              <a:t>e-posta. İletişim kanalları kullanılarak bilgisayar üzerinden mesaj alışverişi.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Encoder : </a:t>
            </a:r>
            <a:r>
              <a:rPr lang="tr-TR" dirty="0" smtClean="0"/>
              <a:t>Sayısal ses teknolojisinde, </a:t>
            </a:r>
            <a:r>
              <a:rPr lang="tr-TR" dirty="0" err="1" smtClean="0"/>
              <a:t>wav</a:t>
            </a:r>
            <a:r>
              <a:rPr lang="tr-TR" dirty="0" smtClean="0"/>
              <a:t> ses dosyalarını MP3 dosya formatına dönüştüren programdır.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File </a:t>
            </a:r>
            <a:r>
              <a:rPr lang="tr-TR" b="1" dirty="0" err="1" smtClean="0"/>
              <a:t>formats</a:t>
            </a:r>
            <a:r>
              <a:rPr lang="tr-TR" b="1" dirty="0" smtClean="0"/>
              <a:t> : </a:t>
            </a:r>
            <a:r>
              <a:rPr lang="tr-TR" dirty="0" smtClean="0"/>
              <a:t>Dosya formatları. Kullandığınız her programda dosyalar belli formatlarda kaydedilir.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-71438" y="500063"/>
            <a:ext cx="9215438" cy="571500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İnternette Kullanılan Terimler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File transfer : </a:t>
            </a:r>
            <a:r>
              <a:rPr lang="tr-TR" dirty="0" smtClean="0"/>
              <a:t>Dosya transferi.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Firmware : </a:t>
            </a:r>
            <a:r>
              <a:rPr lang="tr-TR" dirty="0" smtClean="0"/>
              <a:t>ROM'a yüklenmiş yazılım komutlarıdır.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>
                <a:solidFill>
                  <a:srgbClr val="FF0000"/>
                </a:solidFill>
              </a:rPr>
              <a:t>FTP (File Transfer </a:t>
            </a:r>
            <a:r>
              <a:rPr lang="tr-TR" b="1" dirty="0" err="1" smtClean="0">
                <a:solidFill>
                  <a:srgbClr val="FF0000"/>
                </a:solidFill>
              </a:rPr>
              <a:t>Protocol</a:t>
            </a:r>
            <a:r>
              <a:rPr lang="tr-TR" b="1" dirty="0" smtClean="0">
                <a:solidFill>
                  <a:srgbClr val="FF0000"/>
                </a:solidFill>
              </a:rPr>
              <a:t>) : </a:t>
            </a:r>
            <a:r>
              <a:rPr lang="tr-TR" dirty="0" smtClean="0"/>
              <a:t>İnternet üzerinde dosya alışverişini basitleştiren standart bir İnternet protokolüdür.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GPRS (General Packet Radio Service) : </a:t>
            </a:r>
            <a:r>
              <a:rPr lang="en-US" dirty="0" err="1" smtClean="0"/>
              <a:t>Paketlere</a:t>
            </a:r>
            <a:r>
              <a:rPr lang="en-US" dirty="0" smtClean="0"/>
              <a:t> </a:t>
            </a:r>
            <a:r>
              <a:rPr lang="en-US" dirty="0" err="1" smtClean="0"/>
              <a:t>dayalı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kablosuz</a:t>
            </a:r>
            <a:r>
              <a:rPr lang="en-US" dirty="0" smtClean="0"/>
              <a:t> </a:t>
            </a:r>
            <a:r>
              <a:rPr lang="en-US" dirty="0" err="1" smtClean="0"/>
              <a:t>iletişim</a:t>
            </a:r>
            <a:r>
              <a:rPr lang="tr-TR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.</a:t>
            </a: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GSM (Global </a:t>
            </a:r>
            <a:r>
              <a:rPr lang="tr-TR" b="1" dirty="0" err="1" smtClean="0"/>
              <a:t>System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Mobile </a:t>
            </a:r>
            <a:r>
              <a:rPr lang="tr-TR" b="1" dirty="0" err="1" smtClean="0"/>
              <a:t>communication</a:t>
            </a:r>
            <a:r>
              <a:rPr lang="tr-TR" b="1" dirty="0" smtClean="0"/>
              <a:t>) : </a:t>
            </a:r>
            <a:r>
              <a:rPr lang="tr-TR" dirty="0" smtClean="0"/>
              <a:t>Avrupa'da yaygın olarak kullanılan sayısal bir mobil telefon sistemi.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-71438" y="500063"/>
            <a:ext cx="9215438" cy="57150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İnternette Kullanılan Terimler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err="1" smtClean="0"/>
              <a:t>Header</a:t>
            </a:r>
            <a:r>
              <a:rPr lang="tr-TR" b="1" dirty="0" smtClean="0"/>
              <a:t> : </a:t>
            </a:r>
            <a:r>
              <a:rPr lang="tr-TR" dirty="0" smtClean="0"/>
              <a:t>Başlık..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err="1" smtClean="0"/>
              <a:t>Home</a:t>
            </a:r>
            <a:r>
              <a:rPr lang="tr-TR" b="1" dirty="0" smtClean="0"/>
              <a:t> </a:t>
            </a:r>
            <a:r>
              <a:rPr lang="tr-TR" b="1" dirty="0" err="1" smtClean="0"/>
              <a:t>page</a:t>
            </a:r>
            <a:r>
              <a:rPr lang="tr-TR" b="1" dirty="0" smtClean="0"/>
              <a:t> : </a:t>
            </a:r>
            <a:r>
              <a:rPr lang="tr-TR" dirty="0" smtClean="0"/>
              <a:t>Ana sayfa. Bir Web sitesinin ana sayfası, bir ziyaretçi siteye bağlandığında göreceği ilk ekran.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err="1" smtClean="0">
                <a:solidFill>
                  <a:srgbClr val="FF0000"/>
                </a:solidFill>
              </a:rPr>
              <a:t>Hosting</a:t>
            </a:r>
            <a:r>
              <a:rPr lang="tr-TR" b="1" dirty="0" smtClean="0">
                <a:solidFill>
                  <a:srgbClr val="FF0000"/>
                </a:solidFill>
              </a:rPr>
              <a:t> :</a:t>
            </a:r>
            <a:r>
              <a:rPr lang="tr-TR" dirty="0" smtClean="0"/>
              <a:t>İnternet siteleri için kiralık alan.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HTML</a:t>
            </a:r>
            <a:r>
              <a:rPr lang="en-US" b="1" dirty="0" smtClean="0"/>
              <a:t> (</a:t>
            </a:r>
            <a:r>
              <a:rPr lang="en-US" b="1" dirty="0" err="1" smtClean="0"/>
              <a:t>HyperText</a:t>
            </a:r>
            <a:r>
              <a:rPr lang="en-US" b="1" dirty="0" smtClean="0"/>
              <a:t> Markup Language) : </a:t>
            </a:r>
            <a:r>
              <a:rPr lang="en-US" dirty="0" smtClean="0"/>
              <a:t>Web </a:t>
            </a:r>
            <a:r>
              <a:rPr lang="en-US" dirty="0" err="1" smtClean="0"/>
              <a:t>sayfası</a:t>
            </a:r>
            <a:r>
              <a:rPr lang="en-US" dirty="0" smtClean="0"/>
              <a:t> </a:t>
            </a:r>
            <a:r>
              <a:rPr lang="en-US" dirty="0" err="1" smtClean="0"/>
              <a:t>yaparken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tr-TR" dirty="0" smtClean="0"/>
              <a:t> </a:t>
            </a:r>
            <a:r>
              <a:rPr lang="en-US" dirty="0" err="1" smtClean="0"/>
              <a:t>İnternet</a:t>
            </a:r>
            <a:r>
              <a:rPr lang="en-US" dirty="0" smtClean="0"/>
              <a:t> </a:t>
            </a:r>
            <a:r>
              <a:rPr lang="en-US" dirty="0" err="1" smtClean="0"/>
              <a:t>yazımlım</a:t>
            </a:r>
            <a:r>
              <a:rPr lang="en-US" dirty="0" smtClean="0"/>
              <a:t> </a:t>
            </a:r>
            <a:r>
              <a:rPr lang="en-US" dirty="0" err="1" smtClean="0"/>
              <a:t>dili</a:t>
            </a:r>
            <a:r>
              <a:rPr lang="en-US" dirty="0" smtClean="0"/>
              <a:t> </a:t>
            </a:r>
            <a:r>
              <a:rPr lang="en-US" dirty="0" err="1" smtClean="0"/>
              <a:t>tipidir</a:t>
            </a:r>
            <a:r>
              <a:rPr lang="en-US" dirty="0" smtClean="0"/>
              <a:t>.</a:t>
            </a: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>
                <a:solidFill>
                  <a:srgbClr val="FF0000"/>
                </a:solidFill>
              </a:rPr>
              <a:t>HTTP</a:t>
            </a:r>
            <a:r>
              <a:rPr lang="tr-TR" b="1" dirty="0" smtClean="0"/>
              <a:t> (</a:t>
            </a:r>
            <a:r>
              <a:rPr lang="tr-TR" b="1" dirty="0" err="1" smtClean="0"/>
              <a:t>HyperText</a:t>
            </a:r>
            <a:r>
              <a:rPr lang="tr-TR" b="1" dirty="0" smtClean="0"/>
              <a:t> Transfer </a:t>
            </a:r>
            <a:r>
              <a:rPr lang="tr-TR" b="1" dirty="0" err="1" smtClean="0"/>
              <a:t>Protocol</a:t>
            </a:r>
            <a:r>
              <a:rPr lang="tr-TR" b="1" dirty="0" smtClean="0"/>
              <a:t>) :</a:t>
            </a:r>
            <a:r>
              <a:rPr lang="tr-TR" dirty="0" smtClean="0"/>
              <a:t> İnternet üzerinde dosya (metin, grafik görüntüler, ses, video veya diğer mültimedya dosyaları) alışverişi için kurallar dizisi.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-71438" y="142875"/>
            <a:ext cx="9215438" cy="571500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İnternette Kullanılan Terimler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Internet: (</a:t>
            </a:r>
            <a:r>
              <a:rPr lang="tr-TR" b="1" dirty="0" err="1" smtClean="0"/>
              <a:t>Internaional</a:t>
            </a:r>
            <a:r>
              <a:rPr lang="tr-TR" b="1" dirty="0" smtClean="0"/>
              <a:t> Network) </a:t>
            </a:r>
            <a:r>
              <a:rPr lang="tr-TR" dirty="0" smtClean="0"/>
              <a:t>Dünyadaki bilgisayarların birbirine bağlanmasını sağlayan, bilgisayarlar, </a:t>
            </a:r>
            <a:r>
              <a:rPr lang="tr-TR" dirty="0" err="1" smtClean="0"/>
              <a:t>router'lar</a:t>
            </a:r>
            <a:r>
              <a:rPr lang="tr-TR" dirty="0" smtClean="0"/>
              <a:t> ve kablo bağlantılarından oluşan global ağ.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err="1" smtClean="0">
                <a:solidFill>
                  <a:srgbClr val="FF0000"/>
                </a:solidFill>
              </a:rPr>
              <a:t>Intranet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Kullanıcıları birbirine bağlamak için internetle aynı teknolojiyi kullanan dâhili bir ağ, ortak bir </a:t>
            </a:r>
            <a:r>
              <a:rPr lang="tr-TR" dirty="0" err="1" smtClean="0"/>
              <a:t>arayüz</a:t>
            </a:r>
            <a:r>
              <a:rPr lang="tr-TR" dirty="0" smtClean="0"/>
              <a:t> sağlamak için daha çok browser'lar kullanılır.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LAN </a:t>
            </a:r>
            <a:r>
              <a:rPr lang="tr-TR" b="1" dirty="0" err="1" smtClean="0"/>
              <a:t>switch</a:t>
            </a:r>
            <a:r>
              <a:rPr lang="tr-TR" b="1" dirty="0" smtClean="0"/>
              <a:t>: </a:t>
            </a:r>
            <a:r>
              <a:rPr lang="tr-TR" dirty="0" smtClean="0"/>
              <a:t>Yerel alan ağı anahtarı.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Linux: </a:t>
            </a:r>
            <a:r>
              <a:rPr lang="en-US" dirty="0" smtClean="0"/>
              <a:t>PC </a:t>
            </a:r>
            <a:r>
              <a:rPr lang="en-US" dirty="0" err="1" smtClean="0"/>
              <a:t>kullanıcılarına</a:t>
            </a:r>
            <a:r>
              <a:rPr lang="en-US" dirty="0" smtClean="0"/>
              <a:t> </a:t>
            </a:r>
            <a:r>
              <a:rPr lang="en-US" dirty="0" err="1" smtClean="0"/>
              <a:t>ücretsiz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ucuz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işletim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tr-TR" dirty="0" smtClean="0"/>
              <a:t>    </a:t>
            </a:r>
            <a:r>
              <a:rPr lang="en-US" dirty="0" err="1" smtClean="0"/>
              <a:t>sağlamayı</a:t>
            </a:r>
            <a:r>
              <a:rPr lang="tr-TR" dirty="0" smtClean="0"/>
              <a:t> </a:t>
            </a:r>
            <a:r>
              <a:rPr lang="en-US" dirty="0" err="1" smtClean="0"/>
              <a:t>hedefleyen</a:t>
            </a:r>
            <a:r>
              <a:rPr lang="en-US" dirty="0" smtClean="0"/>
              <a:t> Unix </a:t>
            </a:r>
            <a:r>
              <a:rPr lang="en-US" dirty="0" err="1" smtClean="0"/>
              <a:t>benzeri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işletim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İçerik Yer Tutucusu"/>
          <p:cNvSpPr>
            <a:spLocks noGrp="1"/>
          </p:cNvSpPr>
          <p:nvPr>
            <p:ph idx="1"/>
          </p:nvPr>
        </p:nvSpPr>
        <p:spPr>
          <a:xfrm>
            <a:off x="-71438" y="142875"/>
            <a:ext cx="9215438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İnternette Kullanılan Terimler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FF0000"/>
                </a:solidFill>
              </a:rPr>
              <a:t>Multimedia:</a:t>
            </a:r>
            <a:r>
              <a:rPr lang="es-ES" b="1" dirty="0" smtClean="0"/>
              <a:t> </a:t>
            </a:r>
            <a:r>
              <a:rPr lang="es-ES" dirty="0" smtClean="0"/>
              <a:t>Metin, ses ve videonun birleşimi için kullanılır.</a:t>
            </a:r>
            <a:r>
              <a:rPr lang="tr-TR" dirty="0" smtClean="0"/>
              <a:t> 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Network </a:t>
            </a:r>
            <a:r>
              <a:rPr lang="tr-TR" b="1" dirty="0" err="1" smtClean="0"/>
              <a:t>address</a:t>
            </a:r>
            <a:r>
              <a:rPr lang="tr-TR" b="1" dirty="0" smtClean="0"/>
              <a:t>: </a:t>
            </a:r>
            <a:r>
              <a:rPr lang="tr-TR" dirty="0" smtClean="0"/>
              <a:t>Ağ adresi.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Network </a:t>
            </a:r>
            <a:r>
              <a:rPr lang="tr-TR" b="1" dirty="0" err="1" smtClean="0">
                <a:solidFill>
                  <a:srgbClr val="FF0000"/>
                </a:solidFill>
              </a:rPr>
              <a:t>Interface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Card</a:t>
            </a:r>
            <a:r>
              <a:rPr lang="tr-TR" b="1" dirty="0" smtClean="0">
                <a:solidFill>
                  <a:srgbClr val="FF0000"/>
                </a:solidFill>
              </a:rPr>
              <a:t> (NIC): </a:t>
            </a:r>
            <a:r>
              <a:rPr lang="tr-TR" dirty="0" smtClean="0"/>
              <a:t>Ağ arabirim kartı. Ağa bağlanması için bilgisayara takılan bir karttır.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Router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 smtClean="0"/>
              <a:t>Birden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ağı</a:t>
            </a:r>
            <a:r>
              <a:rPr lang="en-US" dirty="0" smtClean="0"/>
              <a:t> </a:t>
            </a:r>
            <a:r>
              <a:rPr lang="en-US" dirty="0" err="1" smtClean="0"/>
              <a:t>birbirine</a:t>
            </a:r>
            <a:r>
              <a:rPr lang="en-US" dirty="0" smtClean="0"/>
              <a:t> </a:t>
            </a:r>
            <a:r>
              <a:rPr lang="en-US" dirty="0" err="1" smtClean="0"/>
              <a:t>bağlayan</a:t>
            </a:r>
            <a:r>
              <a:rPr lang="en-US" dirty="0" smtClean="0"/>
              <a:t> </a:t>
            </a:r>
            <a:r>
              <a:rPr lang="en-US" dirty="0" err="1" smtClean="0"/>
              <a:t>cihaz</a:t>
            </a:r>
            <a:r>
              <a:rPr lang="tr-TR" dirty="0" smtClean="0"/>
              <a:t>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Server: </a:t>
            </a:r>
            <a:r>
              <a:rPr lang="tr-TR" dirty="0" smtClean="0"/>
              <a:t>Sunucu.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İçerik Yer Tutucusu"/>
          <p:cNvSpPr>
            <a:spLocks noGrp="1"/>
          </p:cNvSpPr>
          <p:nvPr>
            <p:ph idx="1"/>
          </p:nvPr>
        </p:nvSpPr>
        <p:spPr>
          <a:xfrm>
            <a:off x="-71438" y="142875"/>
            <a:ext cx="9215438" cy="5715000"/>
          </a:xfrm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İnternette Kullanılan Terimler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FF0000"/>
                </a:solidFill>
              </a:rPr>
              <a:t>Spam:</a:t>
            </a:r>
            <a:r>
              <a:rPr lang="es-ES" b="1" dirty="0" smtClean="0"/>
              <a:t> </a:t>
            </a:r>
            <a:r>
              <a:rPr lang="es-ES" dirty="0" smtClean="0"/>
              <a:t>İnternet üzerindeki istenmeyen e-postalar.</a:t>
            </a:r>
            <a:endParaRPr lang="tr-TR" dirty="0" smtClean="0"/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TCP/IP </a:t>
            </a:r>
            <a:r>
              <a:rPr lang="tr-TR" b="1" dirty="0" smtClean="0"/>
              <a:t>: </a:t>
            </a:r>
            <a:r>
              <a:rPr lang="tr-TR" dirty="0" smtClean="0"/>
              <a:t>İnternetin temel iletişim dili veya </a:t>
            </a:r>
            <a:r>
              <a:rPr lang="tr-TR" dirty="0" err="1" smtClean="0"/>
              <a:t>protokolu</a:t>
            </a:r>
            <a:r>
              <a:rPr lang="tr-TR" dirty="0" smtClean="0"/>
              <a:t>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Uploading</a:t>
            </a:r>
            <a:r>
              <a:rPr lang="tr-TR" b="1" dirty="0" smtClean="0"/>
              <a:t>:</a:t>
            </a:r>
            <a:r>
              <a:rPr lang="tr-TR" dirty="0" smtClean="0"/>
              <a:t> Bir sistemden diğerine, çoğunlukla da büyük bir sisteme yapılan dosya transferi.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Wireless: </a:t>
            </a:r>
            <a:r>
              <a:rPr lang="en-US" b="1" dirty="0" err="1" smtClean="0">
                <a:solidFill>
                  <a:srgbClr val="FF0000"/>
                </a:solidFill>
              </a:rPr>
              <a:t>Kablosuz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işareti</a:t>
            </a:r>
            <a:r>
              <a:rPr lang="en-US" dirty="0" smtClean="0"/>
              <a:t> </a:t>
            </a:r>
            <a:r>
              <a:rPr lang="en-US" dirty="0" err="1" smtClean="0"/>
              <a:t>kablo</a:t>
            </a:r>
            <a:r>
              <a:rPr lang="en-US" dirty="0" smtClean="0"/>
              <a:t> </a:t>
            </a:r>
            <a:r>
              <a:rPr lang="en-US" dirty="0" err="1" smtClean="0"/>
              <a:t>yerine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ortamını</a:t>
            </a:r>
            <a:r>
              <a:rPr lang="en-US" dirty="0" smtClean="0"/>
              <a:t> </a:t>
            </a:r>
            <a:r>
              <a:rPr lang="en-US" dirty="0" err="1" smtClean="0"/>
              <a:t>kullanarak</a:t>
            </a:r>
            <a:r>
              <a:rPr lang="en-US" dirty="0" smtClean="0"/>
              <a:t> </a:t>
            </a:r>
            <a:r>
              <a:rPr lang="en-US" dirty="0" err="1" smtClean="0"/>
              <a:t>taşıyan</a:t>
            </a:r>
            <a:r>
              <a:rPr lang="tr-TR" dirty="0" smtClean="0"/>
              <a:t> </a:t>
            </a:r>
            <a:r>
              <a:rPr lang="en-US" dirty="0" err="1" smtClean="0"/>
              <a:t>elektromanyetik</a:t>
            </a:r>
            <a:r>
              <a:rPr lang="en-US" dirty="0" smtClean="0"/>
              <a:t> </a:t>
            </a:r>
            <a:r>
              <a:rPr lang="en-US" dirty="0" err="1" smtClean="0"/>
              <a:t>dalgalarla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iletişimdir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60418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İnternette hizmet veren sunucu bilgisayarlardan gelen bilgi paketlerinin derlenmesi internet tarayıcıları tarafından yapılmaktadır.</a:t>
            </a:r>
          </a:p>
          <a:p>
            <a:endParaRPr lang="tr-TR" smtClean="0"/>
          </a:p>
          <a:p>
            <a:r>
              <a:rPr lang="tr-TR" smtClean="0"/>
              <a:t>İnternet tarayıcısının en büyük özelliği, internet kullanıcısının haberleşme ihtiyaçlarını giderecek şekilde tasarlanmasıdır.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Tarayıcısı(Browser)</a:t>
            </a:r>
            <a:endParaRPr lang="tr-TR" dirty="0"/>
          </a:p>
        </p:txBody>
      </p:sp>
      <p:sp>
        <p:nvSpPr>
          <p:cNvPr id="6144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Donanım açısından mükemmel bir bilgisayarınız ve mükemmel bir internet erişiminiz olsa bile, internet belgelerini sizin anlayabileceğiniz hale getiren tarayıcılar olmadan internetten faydalanamazsınız.</a:t>
            </a:r>
          </a:p>
          <a:p>
            <a:r>
              <a:rPr lang="tr-TR" smtClean="0"/>
              <a:t>En yaygın internet tarayıcıları:</a:t>
            </a:r>
          </a:p>
        </p:txBody>
      </p:sp>
      <p:sp>
        <p:nvSpPr>
          <p:cNvPr id="61444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445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6" name="5 Resim" descr="25fhbt4.jpg"/>
          <p:cNvPicPr>
            <a:picLocks noChangeAspect="1"/>
          </p:cNvPicPr>
          <p:nvPr/>
        </p:nvPicPr>
        <p:blipFill rotWithShape="1">
          <a:blip r:embed="rId2"/>
          <a:srcRect l="18143" b="17704"/>
          <a:stretch/>
        </p:blipFill>
        <p:spPr>
          <a:xfrm>
            <a:off x="1907704" y="4869161"/>
            <a:ext cx="5211742" cy="13521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62466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İnternet Tarayıcısı Program Penceresi</a:t>
            </a:r>
          </a:p>
          <a:p>
            <a:endParaRPr lang="tr-TR" b="1" dirty="0" smtClean="0"/>
          </a:p>
        </p:txBody>
      </p:sp>
      <p:sp>
        <p:nvSpPr>
          <p:cNvPr id="62468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2469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91440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Ve Tarihçesi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Internet kelimesi International Network</a:t>
            </a:r>
            <a:r>
              <a:rPr lang="tr-TR" smtClean="0"/>
              <a:t> </a:t>
            </a:r>
            <a:r>
              <a:rPr lang="en-US" smtClean="0"/>
              <a:t>(Uluslararasi A</a:t>
            </a:r>
            <a:r>
              <a:rPr lang="tr-TR" smtClean="0"/>
              <a:t>ğ</a:t>
            </a:r>
            <a:r>
              <a:rPr lang="en-US" smtClean="0"/>
              <a:t>) kelimelerinin birle</a:t>
            </a:r>
            <a:r>
              <a:rPr lang="tr-TR" smtClean="0"/>
              <a:t>ş</a:t>
            </a:r>
            <a:r>
              <a:rPr lang="en-US" smtClean="0"/>
              <a:t>mesinden meydana gelmi</a:t>
            </a:r>
            <a:r>
              <a:rPr lang="tr-TR" smtClean="0"/>
              <a:t>ş</a:t>
            </a:r>
            <a:r>
              <a:rPr lang="en-US" smtClean="0"/>
              <a:t>tir.</a:t>
            </a:r>
            <a:endParaRPr lang="tr-TR" smtClean="0"/>
          </a:p>
        </p:txBody>
      </p:sp>
      <p:pic>
        <p:nvPicPr>
          <p:cNvPr id="35844" name="Picture 2" descr="http://www.haberino.com/wp-content/uploads/2011/02/internet-explorer-guvenl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928938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63490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Tarayıcısı Kısa Yolları</a:t>
            </a:r>
          </a:p>
          <a:p>
            <a:pPr>
              <a:buFont typeface="Wingdings 3" pitchFamily="18" charset="2"/>
              <a:buNone/>
            </a:pPr>
            <a:endParaRPr lang="tr-TR" b="1" dirty="0" smtClean="0"/>
          </a:p>
          <a:p>
            <a:r>
              <a:rPr lang="tr-TR" b="1" dirty="0" smtClean="0"/>
              <a:t>F5 : </a:t>
            </a:r>
            <a:r>
              <a:rPr lang="tr-TR" dirty="0" smtClean="0"/>
              <a:t>İnternet sayfasını yeniler.</a:t>
            </a:r>
          </a:p>
          <a:p>
            <a:r>
              <a:rPr lang="tr-TR" b="1" dirty="0" smtClean="0"/>
              <a:t>F11 : </a:t>
            </a:r>
            <a:r>
              <a:rPr lang="tr-TR" dirty="0" smtClean="0"/>
              <a:t>Sayfayı tam sayfa gösterir. Tekrar basıldığında eski halini alır.</a:t>
            </a:r>
          </a:p>
          <a:p>
            <a:r>
              <a:rPr lang="tr-TR" b="1" dirty="0" err="1" smtClean="0"/>
              <a:t>Ctrl+N</a:t>
            </a:r>
            <a:r>
              <a:rPr lang="tr-TR" b="1" dirty="0" smtClean="0"/>
              <a:t> : </a:t>
            </a:r>
            <a:r>
              <a:rPr lang="tr-TR" dirty="0" smtClean="0"/>
              <a:t>İlave yeni bir sayfa açar.</a:t>
            </a:r>
          </a:p>
          <a:p>
            <a:r>
              <a:rPr lang="tr-TR" b="1" dirty="0" smtClean="0"/>
              <a:t>Alt+F4 : </a:t>
            </a:r>
            <a:r>
              <a:rPr lang="tr-TR" dirty="0" smtClean="0"/>
              <a:t>Açılan sayfayı kapatır.</a:t>
            </a:r>
          </a:p>
          <a:p>
            <a:r>
              <a:rPr lang="tr-TR" b="1" dirty="0" err="1" smtClean="0"/>
              <a:t>Bckspc</a:t>
            </a:r>
            <a:r>
              <a:rPr lang="tr-TR" b="1" dirty="0" smtClean="0"/>
              <a:t> : </a:t>
            </a:r>
            <a:r>
              <a:rPr lang="tr-TR" dirty="0" smtClean="0"/>
              <a:t>Bir önceki sayfaya döner.</a:t>
            </a:r>
          </a:p>
          <a:p>
            <a:r>
              <a:rPr lang="tr-TR" b="1" dirty="0" err="1" smtClean="0"/>
              <a:t>Ctrl</a:t>
            </a:r>
            <a:r>
              <a:rPr lang="tr-TR" b="1" dirty="0" smtClean="0"/>
              <a:t> +</a:t>
            </a:r>
            <a:r>
              <a:rPr lang="tr-TR" b="1" dirty="0" err="1" smtClean="0"/>
              <a:t>D</a:t>
            </a:r>
            <a:r>
              <a:rPr lang="tr-TR" dirty="0" err="1" smtClean="0"/>
              <a:t>:Sık</a:t>
            </a:r>
            <a:r>
              <a:rPr lang="tr-TR" dirty="0" smtClean="0"/>
              <a:t> kullanılanlara ekle.</a:t>
            </a:r>
          </a:p>
          <a:p>
            <a:endParaRPr lang="tr-TR" b="1" dirty="0" smtClean="0"/>
          </a:p>
        </p:txBody>
      </p:sp>
      <p:sp>
        <p:nvSpPr>
          <p:cNvPr id="63492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3493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64514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Üzerinde Yapılan İşlemler</a:t>
            </a:r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*</a:t>
            </a:r>
            <a:r>
              <a:rPr lang="es-ES" b="1" dirty="0" smtClean="0"/>
              <a:t>Dosya Transferi ve FTP Protokolü</a:t>
            </a:r>
            <a:endParaRPr lang="tr-TR" b="1" dirty="0" smtClean="0"/>
          </a:p>
          <a:p>
            <a:r>
              <a:rPr lang="tr-TR" dirty="0" smtClean="0"/>
              <a:t>FTP protokolü yardımıyla internet üzerinden dosya transferi yapmanız mümkündür. </a:t>
            </a:r>
          </a:p>
          <a:p>
            <a:endParaRPr lang="tr-TR" dirty="0" smtClean="0"/>
          </a:p>
          <a:p>
            <a:r>
              <a:rPr lang="tr-TR" dirty="0" smtClean="0"/>
              <a:t>FTP vasıtasıyla internette kolaylıkla bilgi yükleme ve alma işlemi yapılabilir.</a:t>
            </a:r>
          </a:p>
        </p:txBody>
      </p:sp>
      <p:sp>
        <p:nvSpPr>
          <p:cNvPr id="64516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4517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 Üzerinde Yapılan İşlemler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*Diske Kaydetme</a:t>
            </a:r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İnternet tarayıcısı ve kullandığımız işletim sistemi, internet sayfalarında bulunan şekil, ses dosyası, animasyon gibi öğeleri bilgisayarımıza kaydetmemizi sağlamaktadır.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 </a:t>
            </a:r>
            <a:r>
              <a:rPr lang="tr-TR" b="1" dirty="0" smtClean="0">
                <a:sym typeface="Wingdings" pitchFamily="2" charset="2"/>
              </a:rPr>
              <a:t></a:t>
            </a:r>
            <a:r>
              <a:rPr lang="tr-TR" b="1" dirty="0" smtClean="0"/>
              <a:t>Resimleri diske kaydetme ve yazdırma</a:t>
            </a:r>
          </a:p>
          <a:p>
            <a:pPr marL="88900" indent="20638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>
                <a:sym typeface="Wingdings" pitchFamily="2" charset="2"/>
              </a:rPr>
              <a:t> </a:t>
            </a:r>
            <a:r>
              <a:rPr lang="tr-TR" b="1" dirty="0" smtClean="0"/>
              <a:t>Veri, doküman, program (</a:t>
            </a:r>
            <a:r>
              <a:rPr lang="tr-TR" b="1" dirty="0" err="1" smtClean="0"/>
              <a:t>Download</a:t>
            </a:r>
            <a:r>
              <a:rPr lang="tr-TR" b="1" dirty="0" smtClean="0"/>
              <a:t>)</a:t>
            </a:r>
            <a:br>
              <a:rPr lang="tr-TR" b="1" dirty="0" smtClean="0"/>
            </a:br>
            <a:r>
              <a:rPr lang="tr-TR" b="1" dirty="0" smtClean="0"/>
              <a:t> </a:t>
            </a:r>
            <a:r>
              <a:rPr lang="tr-TR" b="1" dirty="0" smtClean="0">
                <a:sym typeface="Wingdings" pitchFamily="2" charset="2"/>
              </a:rPr>
              <a:t></a:t>
            </a:r>
            <a:r>
              <a:rPr lang="tr-TR" b="1" dirty="0" smtClean="0"/>
              <a:t>Açılan bir internet sayfasını kaydetme, yazdırma</a:t>
            </a:r>
            <a:endParaRPr lang="tr-TR" dirty="0" smtClean="0"/>
          </a:p>
        </p:txBody>
      </p:sp>
      <p:sp>
        <p:nvSpPr>
          <p:cNvPr id="65540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5541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66562" name="1 İçerik Yer Tutucusu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Üzerinde Yapılan İşlemler</a:t>
            </a:r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Açılan bir internet sayfasını kaydetme, yazdırma</a:t>
            </a:r>
            <a:endParaRPr lang="tr-TR" dirty="0" smtClean="0"/>
          </a:p>
          <a:p>
            <a:pPr>
              <a:buFont typeface="Wingdings 3" pitchFamily="18" charset="2"/>
              <a:buNone/>
            </a:pPr>
            <a:endParaRPr lang="tr-TR" b="1" dirty="0" smtClean="0"/>
          </a:p>
        </p:txBody>
      </p:sp>
      <p:sp>
        <p:nvSpPr>
          <p:cNvPr id="66564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6565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286000"/>
            <a:ext cx="7643812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67586" name="1 İçerik Yer Tutucusu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Üzerinde Yapılan </a:t>
            </a:r>
            <a:r>
              <a:rPr lang="tr-TR" b="1" dirty="0" smtClean="0"/>
              <a:t>İşlemler</a:t>
            </a:r>
            <a:endParaRPr lang="tr-TR" b="1" dirty="0" smtClean="0"/>
          </a:p>
        </p:txBody>
      </p:sp>
      <p:sp>
        <p:nvSpPr>
          <p:cNvPr id="67588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7589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643813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0"/>
            <a:ext cx="26590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 ve Arama Motorları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b="1" dirty="0" smtClean="0"/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Arama motorları devamlı olarak İnternette yapılan değişiklikleri tarayan ve internet sayfalarındaki bilgileri inceleyen bir yapıdır.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Bu motorları kullanarak bilgi edinmek istediğimiz bir konu veya çözüm hakkında arama yapabiliriz. Aranan bilgiye ait anahtar kelimeler, değerler, isimler vb. nitelikler girilerek arama işlemi yapılabilir.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Amaç parçayı bularak bütüne ulaşmaktır.</a:t>
            </a:r>
          </a:p>
        </p:txBody>
      </p:sp>
      <p:sp>
        <p:nvSpPr>
          <p:cNvPr id="68613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8614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mct.sertayhalka.com/image.axd?picture=2009%2F8%2FSE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357313"/>
            <a:ext cx="35956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14313" y="785813"/>
            <a:ext cx="8472487" cy="5286375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800" b="1" dirty="0" smtClean="0"/>
              <a:t>İnternet ve Arama Motorları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b="1" i="1" dirty="0" smtClean="0"/>
              <a:t>En çok kullanılan arama motorları: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sz="3200" dirty="0" err="1" smtClean="0"/>
              <a:t>Google</a:t>
            </a:r>
            <a:endParaRPr lang="tr-TR" sz="32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sz="3200" dirty="0" err="1" smtClean="0"/>
              <a:t>Yahoo</a:t>
            </a:r>
            <a:endParaRPr lang="tr-TR" sz="32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sz="3200" dirty="0" err="1" smtClean="0"/>
              <a:t>Altavista</a:t>
            </a:r>
            <a:endParaRPr lang="tr-TR" sz="32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sz="3200" dirty="0" smtClean="0"/>
              <a:t>Netscape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sz="3200" dirty="0" err="1" smtClean="0"/>
              <a:t>Bing</a:t>
            </a:r>
            <a:endParaRPr lang="tr-TR" sz="32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dirty="0" err="1" smtClean="0"/>
              <a:t>Yandex</a:t>
            </a:r>
            <a:endParaRPr lang="tr-TR" sz="3200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sz="3200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dirty="0" smtClean="0"/>
              <a:t>Arama motorları üç bileşenden oluşur: </a:t>
            </a:r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sz="3200" dirty="0" smtClean="0">
                <a:solidFill>
                  <a:srgbClr val="FF0000"/>
                </a:solidFill>
              </a:rPr>
              <a:t>web robotu</a:t>
            </a:r>
            <a:r>
              <a:rPr lang="tr-TR" sz="3200" b="1" dirty="0" smtClean="0"/>
              <a:t>, </a:t>
            </a:r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sz="3200" dirty="0" smtClean="0">
                <a:solidFill>
                  <a:srgbClr val="FF0000"/>
                </a:solidFill>
              </a:rPr>
              <a:t>arama indeksi </a:t>
            </a:r>
            <a:r>
              <a:rPr lang="tr-TR" sz="3200" dirty="0" smtClean="0"/>
              <a:t>ve </a:t>
            </a:r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sz="3200" dirty="0" smtClean="0">
                <a:solidFill>
                  <a:srgbClr val="FF0000"/>
                </a:solidFill>
              </a:rPr>
              <a:t>kullanıcı arabirimi.</a:t>
            </a:r>
          </a:p>
        </p:txBody>
      </p:sp>
      <p:sp>
        <p:nvSpPr>
          <p:cNvPr id="69637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9638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4929187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 ve Arama Motorları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i="1" dirty="0" smtClean="0"/>
              <a:t>Arama Motorunda Sıralama Nasıl Yapılır?</a:t>
            </a:r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  Arama motorları, web sayfalarını inceleyip kelimelerin kullanılma oranlarını, yerlerini ve şekillerini ölçer.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Bir kelime diğerlerine göre, çok sık olarak, hem başlıkta, hem yazılarda, hem resimlerin açıklamalarında kullanılmışsa, o sayfanın o kelimeye yönelik içeriğe sahip olduğu kanısına varılır.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O kelimeyle arama yapıldığında, o sayfa, kelimeyi daha az kullanan yada başlığında o kelimeye yer vermeyen sitelere göre daha üst sırada yer alır. 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70660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0661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06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80963"/>
            <a:ext cx="1714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71682" name="1 İçerik Yer Tutucusu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4929187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ve Arama Motorları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i="1" dirty="0" smtClean="0"/>
              <a:t>Arama Parametrelerinden birkaçı </a:t>
            </a:r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1)+ parametresi </a:t>
            </a:r>
          </a:p>
          <a:p>
            <a:r>
              <a:rPr lang="tr-TR" dirty="0" smtClean="0"/>
              <a:t>"ve" anlamına gelir. Arama satırına web sayfası yerine </a:t>
            </a:r>
            <a:r>
              <a:rPr lang="tr-TR" b="1" dirty="0" err="1" smtClean="0"/>
              <a:t>web+sayfası</a:t>
            </a:r>
            <a:r>
              <a:rPr lang="tr-TR" dirty="0" smtClean="0"/>
              <a:t> yazarsak, arama motoru artık bize içinde </a:t>
            </a:r>
            <a:r>
              <a:rPr lang="tr-TR" b="1" dirty="0" smtClean="0"/>
              <a:t>sadece web sayfası geçen </a:t>
            </a:r>
            <a:r>
              <a:rPr lang="tr-TR" b="1" dirty="0" err="1" smtClean="0"/>
              <a:t>dökümanları</a:t>
            </a:r>
            <a:r>
              <a:rPr lang="tr-TR" b="1" dirty="0" smtClean="0"/>
              <a:t> </a:t>
            </a:r>
            <a:r>
              <a:rPr lang="tr-TR" dirty="0" smtClean="0"/>
              <a:t>listeleyecektir. 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err="1" smtClean="0"/>
              <a:t>dökümanların</a:t>
            </a:r>
            <a:r>
              <a:rPr lang="tr-TR" dirty="0" smtClean="0"/>
              <a:t> içinde web kelimesi ortada sayfası kelimesi başta veya sonda olabilir.</a:t>
            </a:r>
          </a:p>
        </p:txBody>
      </p:sp>
      <p:sp>
        <p:nvSpPr>
          <p:cNvPr id="71684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685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72706" name="1 İçerik Yer Tutucusu"/>
          <p:cNvSpPr>
            <a:spLocks noGrp="1"/>
          </p:cNvSpPr>
          <p:nvPr>
            <p:ph idx="1"/>
          </p:nvPr>
        </p:nvSpPr>
        <p:spPr>
          <a:xfrm>
            <a:off x="457200" y="785813"/>
            <a:ext cx="9115425" cy="492918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ve Arama Motorları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i="1" dirty="0" smtClean="0"/>
              <a:t>Arama Parametrelerinden birkaçı </a:t>
            </a:r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2) “  “ parametresi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Yani </a:t>
            </a:r>
            <a:r>
              <a:rPr lang="tr-TR" b="1" dirty="0" smtClean="0"/>
              <a:t>"web sayfası" </a:t>
            </a:r>
            <a:r>
              <a:rPr lang="tr-TR" dirty="0" smtClean="0"/>
              <a:t>yazıp aranmasını istediğimiz zaman,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 içinde </a:t>
            </a:r>
            <a:r>
              <a:rPr lang="tr-TR" b="1" dirty="0" smtClean="0"/>
              <a:t>sadece web ve sayfası yan yana geçen </a:t>
            </a:r>
            <a:r>
              <a:rPr lang="tr-TR" b="1" dirty="0" err="1" smtClean="0"/>
              <a:t>dökümanlar</a:t>
            </a:r>
            <a:r>
              <a:rPr lang="tr-TR" b="1" dirty="0" smtClean="0"/>
              <a:t> </a:t>
            </a:r>
            <a:r>
              <a:rPr lang="tr-TR" dirty="0" smtClean="0"/>
              <a:t>listelenecektir. </a:t>
            </a:r>
          </a:p>
        </p:txBody>
      </p:sp>
      <p:sp>
        <p:nvSpPr>
          <p:cNvPr id="72708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2709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27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000500"/>
            <a:ext cx="274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Ve Tarihçesi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sz="2400" smtClean="0"/>
              <a:t>İnternet dünyanın bir ucundaki bir bilgisayardan dünyanın başka bir ucundaki bilgisayara bilgi aktarımına olanak sağlar. </a:t>
            </a:r>
          </a:p>
          <a:p>
            <a:pPr>
              <a:buFont typeface="Wingdings" pitchFamily="2" charset="2"/>
              <a:buNone/>
            </a:pPr>
            <a:endParaRPr lang="tr-TR" sz="2400" smtClean="0"/>
          </a:p>
        </p:txBody>
      </p:sp>
      <p:pic>
        <p:nvPicPr>
          <p:cNvPr id="36868" name="Picture 5" descr="inter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07" y="2362200"/>
            <a:ext cx="2644924" cy="3724275"/>
          </a:xfr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-1260648" y="-6133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73730" name="1 İçerik Yer Tutucusu"/>
          <p:cNvSpPr>
            <a:spLocks noGrp="1"/>
          </p:cNvSpPr>
          <p:nvPr>
            <p:ph idx="1"/>
          </p:nvPr>
        </p:nvSpPr>
        <p:spPr>
          <a:xfrm>
            <a:off x="214313" y="1214438"/>
            <a:ext cx="9358312" cy="4929187"/>
          </a:xfrm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ve Arama Motorları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b="1" i="1" dirty="0" smtClean="0"/>
              <a:t>Arama Parametrelerinden birkaçı </a:t>
            </a:r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3) – parametresi</a:t>
            </a:r>
          </a:p>
          <a:p>
            <a:pPr>
              <a:buFont typeface="Wingdings 3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Arama motorunun arama satırına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 </a:t>
            </a:r>
            <a:r>
              <a:rPr lang="tr-TR" b="1" dirty="0" smtClean="0"/>
              <a:t>"web sayfası" - eğitim </a:t>
            </a:r>
            <a:r>
              <a:rPr lang="tr-TR" dirty="0" smtClean="0"/>
              <a:t>yazarak aramasını istediğimiz zaman, arama motoru, içinde </a:t>
            </a:r>
            <a:r>
              <a:rPr lang="tr-TR" b="1" dirty="0" smtClean="0"/>
              <a:t>web ve sayfası </a:t>
            </a:r>
            <a:r>
              <a:rPr lang="tr-TR" b="1" dirty="0" err="1" smtClean="0"/>
              <a:t>yanyana</a:t>
            </a:r>
            <a:r>
              <a:rPr lang="tr-TR" b="1" dirty="0" smtClean="0"/>
              <a:t> bulunan </a:t>
            </a:r>
            <a:r>
              <a:rPr lang="tr-TR" dirty="0" smtClean="0"/>
              <a:t>ama </a:t>
            </a:r>
            <a:r>
              <a:rPr lang="tr-TR" b="1" dirty="0" smtClean="0"/>
              <a:t>eğitim kelimesi içermeyen tüm </a:t>
            </a:r>
            <a:r>
              <a:rPr lang="tr-TR" b="1" dirty="0" err="1" smtClean="0"/>
              <a:t>dökümanları</a:t>
            </a:r>
            <a:r>
              <a:rPr lang="tr-TR" b="1" dirty="0" smtClean="0"/>
              <a:t> </a:t>
            </a:r>
            <a:r>
              <a:rPr lang="tr-TR" dirty="0" smtClean="0"/>
              <a:t>listeleyecektir. </a:t>
            </a:r>
          </a:p>
        </p:txBody>
      </p:sp>
      <p:sp>
        <p:nvSpPr>
          <p:cNvPr id="73732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33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37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14313"/>
            <a:ext cx="275272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İnternet ve Arama </a:t>
            </a:r>
            <a:r>
              <a:rPr lang="tr-TR" b="1" dirty="0" smtClean="0"/>
              <a:t>Motorları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4) </a:t>
            </a:r>
            <a:r>
              <a:rPr lang="tr-TR" b="1" dirty="0" err="1" smtClean="0">
                <a:solidFill>
                  <a:srgbClr val="FF0000"/>
                </a:solidFill>
              </a:rPr>
              <a:t>filetype</a:t>
            </a:r>
            <a:r>
              <a:rPr lang="tr-TR" b="1" dirty="0" smtClean="0">
                <a:solidFill>
                  <a:srgbClr val="FF0000"/>
                </a:solidFill>
              </a:rPr>
              <a:t> parametresi</a:t>
            </a:r>
          </a:p>
          <a:p>
            <a:r>
              <a:rPr lang="tr-TR" dirty="0" err="1" smtClean="0"/>
              <a:t>filetype:ppt</a:t>
            </a:r>
            <a:r>
              <a:rPr lang="tr-TR" dirty="0" smtClean="0"/>
              <a:t> </a:t>
            </a:r>
            <a:r>
              <a:rPr lang="tr-TR" dirty="0" err="1" smtClean="0"/>
              <a:t>Powerpoint</a:t>
            </a:r>
            <a:endParaRPr lang="tr-TR" dirty="0" smtClean="0"/>
          </a:p>
          <a:p>
            <a:r>
              <a:rPr lang="tr-TR" dirty="0" err="1" smtClean="0"/>
              <a:t>filetype:doc</a:t>
            </a:r>
            <a:r>
              <a:rPr lang="tr-TR" dirty="0" smtClean="0"/>
              <a:t> Word</a:t>
            </a:r>
            <a:endParaRPr lang="tr-TR" dirty="0"/>
          </a:p>
          <a:p>
            <a:r>
              <a:rPr lang="tr-TR" dirty="0" err="1" smtClean="0"/>
              <a:t>filetype:xls</a:t>
            </a:r>
            <a:r>
              <a:rPr lang="tr-TR" dirty="0" smtClean="0"/>
              <a:t> Excel</a:t>
            </a:r>
            <a:endParaRPr lang="tr-TR" dirty="0"/>
          </a:p>
          <a:p>
            <a:r>
              <a:rPr lang="tr-TR" dirty="0" err="1" smtClean="0"/>
              <a:t>filetype:pdf</a:t>
            </a:r>
            <a:r>
              <a:rPr lang="tr-TR" dirty="0" smtClean="0"/>
              <a:t> </a:t>
            </a:r>
            <a:r>
              <a:rPr lang="tr-TR" dirty="0" err="1" smtClean="0"/>
              <a:t>AcrobatReader</a:t>
            </a:r>
            <a:endParaRPr lang="tr-TR" dirty="0"/>
          </a:p>
          <a:p>
            <a:r>
              <a:rPr lang="tr-TR" dirty="0" err="1" smtClean="0"/>
              <a:t>filetype:rar</a:t>
            </a:r>
            <a:r>
              <a:rPr lang="tr-TR" dirty="0" smtClean="0"/>
              <a:t> </a:t>
            </a:r>
            <a:r>
              <a:rPr lang="tr-TR" dirty="0" err="1" smtClean="0"/>
              <a:t>Winrar</a:t>
            </a:r>
            <a:endParaRPr lang="tr-TR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Örnek: voleybol </a:t>
            </a:r>
            <a:r>
              <a:rPr lang="tr-TR" b="1" dirty="0" err="1" smtClean="0"/>
              <a:t>filetype:pdf</a:t>
            </a:r>
            <a:endParaRPr lang="tr-TR" b="1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369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İnternet ve Arama Motorları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site:akdeniz.edu.tr</a:t>
            </a:r>
            <a:r>
              <a:rPr lang="tr-TR" dirty="0" smtClean="0"/>
              <a:t>  Sadece Akdeniz.edu.tr sayfasında arama yapar.</a:t>
            </a:r>
          </a:p>
          <a:p>
            <a:r>
              <a:rPr lang="tr-TR" dirty="0" err="1" smtClean="0"/>
              <a:t>Site:edu.tr</a:t>
            </a:r>
            <a:r>
              <a:rPr lang="tr-TR" dirty="0" smtClean="0"/>
              <a:t> Sadece üniversiteler arasında arama yapar</a:t>
            </a:r>
          </a:p>
          <a:p>
            <a:endParaRPr lang="tr-TR" dirty="0"/>
          </a:p>
          <a:p>
            <a:r>
              <a:rPr lang="tr-TR" dirty="0" smtClean="0"/>
              <a:t>Örnek:  </a:t>
            </a:r>
            <a:r>
              <a:rPr lang="tr-TR" dirty="0" err="1" smtClean="0"/>
              <a:t>site:akdeniz.edu.tr</a:t>
            </a:r>
            <a:r>
              <a:rPr lang="tr-TR" dirty="0" smtClean="0"/>
              <a:t> voleybol</a:t>
            </a:r>
          </a:p>
          <a:p>
            <a:r>
              <a:rPr lang="tr-TR" dirty="0"/>
              <a:t>Örnek:  </a:t>
            </a:r>
            <a:r>
              <a:rPr lang="tr-TR" dirty="0" err="1" smtClean="0"/>
              <a:t>site:edu.tr</a:t>
            </a:r>
            <a:r>
              <a:rPr lang="tr-TR" dirty="0" smtClean="0"/>
              <a:t> voleybol </a:t>
            </a:r>
            <a:r>
              <a:rPr lang="tr-TR" dirty="0" err="1" smtClean="0"/>
              <a:t>filetype:ppt</a:t>
            </a: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793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Tarayıcısı</a:t>
            </a:r>
            <a:endParaRPr lang="tr-TR" dirty="0"/>
          </a:p>
        </p:txBody>
      </p:sp>
      <p:sp>
        <p:nvSpPr>
          <p:cNvPr id="74754" name="1 İçerik Yer Tutucusu"/>
          <p:cNvSpPr>
            <a:spLocks noGrp="1"/>
          </p:cNvSpPr>
          <p:nvPr>
            <p:ph idx="1"/>
          </p:nvPr>
        </p:nvSpPr>
        <p:spPr>
          <a:xfrm>
            <a:off x="214313" y="785813"/>
            <a:ext cx="8750175" cy="492918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ve Arama Motorları</a:t>
            </a:r>
          </a:p>
          <a:p>
            <a:pPr>
              <a:buFont typeface="Wingdings 3" pitchFamily="18" charset="2"/>
              <a:buNone/>
            </a:pPr>
            <a:r>
              <a:rPr lang="tr-TR" b="1" i="1" dirty="0" err="1" smtClean="0"/>
              <a:t>Osmanlı+İmparatorluğu+Yükselme-Fransa-isyan</a:t>
            </a:r>
            <a:r>
              <a:rPr lang="tr-TR" dirty="0" smtClean="0"/>
              <a:t> yazarsak burada kastedilenler içerisinde</a:t>
            </a:r>
          </a:p>
          <a:p>
            <a:pPr>
              <a:buFont typeface="Wingdings 3" pitchFamily="18" charset="2"/>
              <a:buNone/>
            </a:pPr>
            <a:r>
              <a:rPr lang="tr-TR" sz="2800" i="1" dirty="0" smtClean="0"/>
              <a:t>Osmanlı, İmparatorluğu ve yükselme kelimelerini </a:t>
            </a:r>
            <a:r>
              <a:rPr lang="tr-TR" sz="2800" b="1" dirty="0" smtClean="0"/>
              <a:t>içeren</a:t>
            </a:r>
            <a:r>
              <a:rPr lang="tr-TR" sz="2800" dirty="0" smtClean="0"/>
              <a:t> yalnız </a:t>
            </a:r>
            <a:r>
              <a:rPr lang="tr-TR" sz="2800" i="1" dirty="0" smtClean="0"/>
              <a:t>Fransa ve isyan kelimelerini </a:t>
            </a:r>
            <a:r>
              <a:rPr lang="tr-TR" sz="2800" b="1" dirty="0" smtClean="0"/>
              <a:t>içermeyen</a:t>
            </a:r>
            <a:r>
              <a:rPr lang="tr-TR" sz="2800" dirty="0" smtClean="0"/>
              <a:t> internet sayfalarını göster komutunu, arama motoruna vermiş oluruz.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</p:txBody>
      </p:sp>
      <p:sp>
        <p:nvSpPr>
          <p:cNvPr id="74756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4757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11662"/>
            <a:ext cx="6500812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5716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 smtClean="0"/>
              <a:t>ELEKTRONİK POSTA VE </a:t>
            </a:r>
            <a:br>
              <a:rPr lang="tr-TR" sz="3600" dirty="0" smtClean="0"/>
            </a:br>
            <a:r>
              <a:rPr lang="tr-TR" sz="3600" dirty="0" smtClean="0"/>
              <a:t>    İNTERNET GÜVENLİĞİ</a:t>
            </a:r>
            <a:endParaRPr lang="tr-TR" sz="3600" dirty="0"/>
          </a:p>
        </p:txBody>
      </p:sp>
      <p:sp>
        <p:nvSpPr>
          <p:cNvPr id="75778" name="1 İçerik Yer Tutucusu"/>
          <p:cNvSpPr>
            <a:spLocks noGrp="1"/>
          </p:cNvSpPr>
          <p:nvPr>
            <p:ph idx="1"/>
          </p:nvPr>
        </p:nvSpPr>
        <p:spPr>
          <a:xfrm>
            <a:off x="214313" y="1714500"/>
            <a:ext cx="8822183" cy="4071938"/>
          </a:xfrm>
        </p:spPr>
        <p:txBody>
          <a:bodyPr>
            <a:normAutofit fontScale="850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Elektronik Posta</a:t>
            </a:r>
          </a:p>
          <a:p>
            <a:endParaRPr lang="tr-TR" dirty="0" smtClean="0"/>
          </a:p>
          <a:p>
            <a:r>
              <a:rPr lang="tr-TR" dirty="0" smtClean="0"/>
              <a:t>Elektronik posta (e-posta), Internet üzerinde bilgisayarlar ve insanlar arasında bilgi alışverişini sağlayan ve en yaygın kullanılan Internet uygulamasıdır. 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r>
              <a:rPr lang="tr-TR" dirty="0" smtClean="0"/>
              <a:t>E-posta istemci/sunucu prensibi ile çalışmaktadır. Mail 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okumak ve göndermek için kullanıcılar maillerinin geldiği ve gönderildiği bilgisayara, yani sunucuya erişmelidir. </a:t>
            </a:r>
          </a:p>
        </p:txBody>
      </p:sp>
      <p:sp>
        <p:nvSpPr>
          <p:cNvPr id="75780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5781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0"/>
            <a:ext cx="28479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-900608" y="260648"/>
            <a:ext cx="8229600" cy="15716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 smtClean="0"/>
              <a:t>ELEKTRONİK POSTA VE </a:t>
            </a:r>
            <a:br>
              <a:rPr lang="tr-TR" sz="3600" dirty="0" smtClean="0"/>
            </a:br>
            <a:r>
              <a:rPr lang="tr-TR" sz="3600" dirty="0" smtClean="0"/>
              <a:t>    İNTERNET GÜVENLİĞİ</a:t>
            </a:r>
            <a:endParaRPr lang="tr-TR" sz="3600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14313" y="1714500"/>
            <a:ext cx="9358312" cy="450056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E-posta adresi (mektuplarda olduğu gibi) mektubun gideceği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adrestir. </a:t>
            </a:r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E-posta adresi elektronik mesajların karşılıklı gönderilmesi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 için bilgisayarı ve kişiyi tanımlamaktadır.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Bu nedenle çoğunlukla, kişinin kullanıcı adı ve kullandığı sistemin internet adresinden oluşur. </a:t>
            </a:r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e-posta adresi @ işareti ile ayrılmış iki kısımdan oluşmaktadır.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Birinci kısım kişinin kendi sistemindeki kullanıcı adini; ikinci kısım ise, bulunduğu sistemin adresini belirtmektedir. </a:t>
            </a:r>
          </a:p>
        </p:txBody>
      </p:sp>
      <p:sp>
        <p:nvSpPr>
          <p:cNvPr id="76804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6805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0"/>
            <a:ext cx="28479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-756592" y="260648"/>
            <a:ext cx="8229600" cy="15716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 smtClean="0"/>
              <a:t>ELEKTRONİK POSTA VE </a:t>
            </a:r>
            <a:br>
              <a:rPr lang="tr-TR" sz="3600" dirty="0" smtClean="0"/>
            </a:br>
            <a:r>
              <a:rPr lang="tr-TR" sz="3600" dirty="0" smtClean="0"/>
              <a:t>    İNTERNET GÜVENLİĞİ</a:t>
            </a:r>
            <a:endParaRPr lang="tr-TR" sz="3600" dirty="0"/>
          </a:p>
        </p:txBody>
      </p:sp>
      <p:sp>
        <p:nvSpPr>
          <p:cNvPr id="77826" name="1 İçerik Yer Tutucusu"/>
          <p:cNvSpPr>
            <a:spLocks noGrp="1"/>
          </p:cNvSpPr>
          <p:nvPr>
            <p:ph idx="1"/>
          </p:nvPr>
        </p:nvSpPr>
        <p:spPr>
          <a:xfrm>
            <a:off x="214313" y="1714500"/>
            <a:ext cx="9358312" cy="4500563"/>
          </a:xfrm>
        </p:spPr>
        <p:txBody>
          <a:bodyPr>
            <a:normAutofit fontScale="92500" lnSpcReduction="20000"/>
          </a:bodyPr>
          <a:lstStyle/>
          <a:p>
            <a:r>
              <a:rPr lang="tr-TR" smtClean="0"/>
              <a:t>E-posta adresi (mektuplarda olduğu gibi) mektubun gideceği </a:t>
            </a:r>
          </a:p>
          <a:p>
            <a:pPr>
              <a:buFont typeface="Wingdings 3" pitchFamily="18" charset="2"/>
              <a:buNone/>
            </a:pPr>
            <a:r>
              <a:rPr lang="tr-TR" smtClean="0"/>
              <a:t>adrestir. </a:t>
            </a:r>
          </a:p>
          <a:p>
            <a:endParaRPr lang="tr-TR" smtClean="0"/>
          </a:p>
          <a:p>
            <a:r>
              <a:rPr lang="tr-TR" smtClean="0"/>
              <a:t>E-posta adresi elektronik mesajların karşılıklı gönderilmesi</a:t>
            </a:r>
          </a:p>
          <a:p>
            <a:pPr>
              <a:buFont typeface="Wingdings 3" pitchFamily="18" charset="2"/>
              <a:buNone/>
            </a:pPr>
            <a:r>
              <a:rPr lang="tr-TR" smtClean="0"/>
              <a:t> için bilgisayarı ve kişiyi tanımlamaktadır.</a:t>
            </a:r>
          </a:p>
          <a:p>
            <a:pPr>
              <a:buFont typeface="Wingdings 3" pitchFamily="18" charset="2"/>
              <a:buNone/>
            </a:pPr>
            <a:endParaRPr lang="tr-TR" smtClean="0"/>
          </a:p>
          <a:p>
            <a:r>
              <a:rPr lang="tr-TR" smtClean="0"/>
              <a:t>Bu nedenle çoğunlukla, kişinin kullanıcı adı ve kullandığı sistemin internet adresinden oluşur. </a:t>
            </a:r>
          </a:p>
          <a:p>
            <a:endParaRPr lang="tr-TR" smtClean="0"/>
          </a:p>
        </p:txBody>
      </p:sp>
      <p:sp>
        <p:nvSpPr>
          <p:cNvPr id="77828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7829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0"/>
            <a:ext cx="28479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-684584" y="260648"/>
            <a:ext cx="8229600" cy="15716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 smtClean="0"/>
              <a:t>ELEKTRONİK POSTA VE </a:t>
            </a:r>
            <a:br>
              <a:rPr lang="tr-TR" sz="3600" dirty="0" smtClean="0"/>
            </a:br>
            <a:r>
              <a:rPr lang="tr-TR" sz="3600" dirty="0" smtClean="0"/>
              <a:t>    İNTERNET GÜVENLİĞİ</a:t>
            </a:r>
            <a:endParaRPr lang="tr-TR" sz="3600" dirty="0"/>
          </a:p>
        </p:txBody>
      </p:sp>
      <p:sp>
        <p:nvSpPr>
          <p:cNvPr id="78850" name="1 İçerik Yer Tutucusu"/>
          <p:cNvSpPr>
            <a:spLocks noGrp="1"/>
          </p:cNvSpPr>
          <p:nvPr>
            <p:ph idx="1"/>
          </p:nvPr>
        </p:nvSpPr>
        <p:spPr>
          <a:xfrm>
            <a:off x="71438" y="1714500"/>
            <a:ext cx="9358312" cy="45005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e-posta adresi @ işareti ile ayrılmış iki kısımdan oluşmaktadır. 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Birinci kısım kişinin kendi sistemindeki kullanıcı adını; ikinci kısım ise, bulunduğu sistemin adresini belirtmektedir. </a:t>
            </a:r>
          </a:p>
          <a:p>
            <a:pPr>
              <a:buFont typeface="Wingdings 3" pitchFamily="18" charset="2"/>
              <a:buNone/>
            </a:pPr>
            <a:r>
              <a:rPr lang="tr-TR" dirty="0" err="1" smtClean="0"/>
              <a:t>Örn</a:t>
            </a:r>
            <a:r>
              <a:rPr lang="tr-TR" dirty="0" smtClean="0"/>
              <a:t>: </a:t>
            </a:r>
            <a:r>
              <a:rPr lang="tr-TR" dirty="0" smtClean="0">
                <a:hlinkClick r:id="rId2"/>
              </a:rPr>
              <a:t>info@huseyinduran.com</a:t>
            </a: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dirty="0" smtClean="0"/>
              <a:t>Kullanıcı adı kısmı internet adres yazım kurallarına uymak zorundadır.</a:t>
            </a:r>
          </a:p>
          <a:p>
            <a:pPr>
              <a:buFont typeface="Wingdings 3" pitchFamily="18" charset="2"/>
              <a:buNone/>
            </a:pPr>
            <a:r>
              <a:rPr lang="tr-TR" dirty="0" smtClean="0">
                <a:solidFill>
                  <a:srgbClr val="00B0F0"/>
                </a:solidFill>
                <a:hlinkClick r:id="rId3"/>
              </a:rPr>
              <a:t>işletmeeğitim@xxxxx.com</a:t>
            </a:r>
            <a:r>
              <a:rPr lang="tr-TR" dirty="0" smtClean="0"/>
              <a:t> &gt;&gt;&gt;&gt;&gt;&gt;yanlış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isletmeegitim@gmail.com&gt;&gt;&gt;&gt;&gt;&gt;doğru</a:t>
            </a:r>
          </a:p>
          <a:p>
            <a:endParaRPr lang="tr-TR" dirty="0" smtClean="0"/>
          </a:p>
        </p:txBody>
      </p:sp>
      <p:sp>
        <p:nvSpPr>
          <p:cNvPr id="78852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8853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0"/>
            <a:ext cx="28479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-470800" y="160338"/>
            <a:ext cx="8229600" cy="15716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 smtClean="0"/>
              <a:t>ELEKTRONİK POSTA VE </a:t>
            </a:r>
            <a:br>
              <a:rPr lang="tr-TR" sz="3600" dirty="0" smtClean="0"/>
            </a:br>
            <a:r>
              <a:rPr lang="tr-TR" sz="3600" dirty="0" smtClean="0"/>
              <a:t>    İNTERNET GÜVENLİĞİ</a:t>
            </a:r>
            <a:endParaRPr lang="tr-TR" sz="3600" dirty="0"/>
          </a:p>
        </p:txBody>
      </p:sp>
      <p:sp>
        <p:nvSpPr>
          <p:cNvPr id="79874" name="1 İçerik Yer Tutucusu"/>
          <p:cNvSpPr>
            <a:spLocks noGrp="1"/>
          </p:cNvSpPr>
          <p:nvPr>
            <p:ph idx="1"/>
          </p:nvPr>
        </p:nvSpPr>
        <p:spPr>
          <a:xfrm>
            <a:off x="71438" y="1714500"/>
            <a:ext cx="8858250" cy="4500563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Güvenliği</a:t>
            </a:r>
          </a:p>
          <a:p>
            <a:r>
              <a:rPr lang="tr-TR" dirty="0" smtClean="0"/>
              <a:t>Virüsler, </a:t>
            </a:r>
            <a:r>
              <a:rPr lang="tr-TR" dirty="0" err="1" smtClean="0"/>
              <a:t>trojanlar</a:t>
            </a:r>
            <a:r>
              <a:rPr lang="tr-TR" dirty="0" smtClean="0"/>
              <a:t>, solucanlar, böcekler, </a:t>
            </a:r>
            <a:r>
              <a:rPr lang="tr-TR" dirty="0" err="1" smtClean="0"/>
              <a:t>DoS</a:t>
            </a:r>
            <a:r>
              <a:rPr lang="tr-TR" dirty="0" smtClean="0"/>
              <a:t> saldırıları, </a:t>
            </a:r>
          </a:p>
          <a:p>
            <a:pPr>
              <a:buFont typeface="Wingdings 3" pitchFamily="18" charset="2"/>
              <a:buNone/>
            </a:pPr>
            <a:r>
              <a:rPr lang="tr-TR" dirty="0" err="1" smtClean="0"/>
              <a:t>spam</a:t>
            </a:r>
            <a:r>
              <a:rPr lang="tr-TR" dirty="0" smtClean="0"/>
              <a:t> e-postalar internet trafiğini meşgul eden belli başlı problemlerdendir.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r>
              <a:rPr lang="tr-TR" dirty="0" smtClean="0"/>
              <a:t>Bilgisayardaki işletim sistemleri açıkları nedeniyle yayılan zararlı yazılımlara karşı sadece internet kullanıcılarının değil, aynı zamanda her bilgisayar kullanıcısının önlem alması gerekmektedir.</a:t>
            </a:r>
          </a:p>
        </p:txBody>
      </p:sp>
      <p:sp>
        <p:nvSpPr>
          <p:cNvPr id="79876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877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29327"/>
          <a:stretch>
            <a:fillRect/>
          </a:stretch>
        </p:blipFill>
        <p:spPr bwMode="auto">
          <a:xfrm>
            <a:off x="6429375" y="0"/>
            <a:ext cx="27146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29327"/>
          <a:stretch>
            <a:fillRect/>
          </a:stretch>
        </p:blipFill>
        <p:spPr bwMode="auto">
          <a:xfrm>
            <a:off x="6429375" y="0"/>
            <a:ext cx="27146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-972616" y="71293"/>
            <a:ext cx="8229600" cy="15716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 smtClean="0"/>
              <a:t>3.ELEKTRONİK POSTA VE </a:t>
            </a:r>
            <a:br>
              <a:rPr lang="tr-TR" sz="3600" dirty="0" smtClean="0"/>
            </a:br>
            <a:r>
              <a:rPr lang="tr-TR" sz="3600" dirty="0" smtClean="0"/>
              <a:t>    İNTERNET GÜVENLİĞİ</a:t>
            </a:r>
            <a:endParaRPr lang="tr-TR" sz="3600" dirty="0"/>
          </a:p>
        </p:txBody>
      </p:sp>
      <p:sp>
        <p:nvSpPr>
          <p:cNvPr id="80899" name="1 İçerik Yer Tutucusu"/>
          <p:cNvSpPr>
            <a:spLocks noGrp="1"/>
          </p:cNvSpPr>
          <p:nvPr>
            <p:ph idx="1"/>
          </p:nvPr>
        </p:nvSpPr>
        <p:spPr>
          <a:xfrm>
            <a:off x="71438" y="1500188"/>
            <a:ext cx="8858250" cy="4500562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Güvenliği</a:t>
            </a:r>
            <a:br>
              <a:rPr lang="tr-TR" b="1" dirty="0" smtClean="0"/>
            </a:br>
            <a:r>
              <a:rPr lang="tr-TR" dirty="0" smtClean="0"/>
              <a:t>Güvenli bir işletim sistemi için alınması gereken önlemler aşağıda sıralanmıştır: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dirty="0" smtClean="0"/>
              <a:t>*İşletim sisteminin en son sürümü/versiyonu lisanslı olarak bilgisayara kurulmalıdır.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dirty="0" smtClean="0"/>
              <a:t>*İşletim sistemine kullanıcı programları kurulmadan önce internet bağlantısı yapılarak hemen işletim sisteminin güncellenmesi yapılmalıdır.</a:t>
            </a:r>
          </a:p>
        </p:txBody>
      </p:sp>
      <p:sp>
        <p:nvSpPr>
          <p:cNvPr id="80901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0902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İlk e-posta (e-mail)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r>
              <a:rPr lang="tr-TR" smtClean="0"/>
              <a:t>70’li yıllar internet fikrinin hızla geliştiği yıllar oldu.</a:t>
            </a:r>
          </a:p>
          <a:p>
            <a:pPr>
              <a:buFont typeface="Wingdings 3" pitchFamily="18" charset="2"/>
              <a:buNone/>
            </a:pPr>
            <a:r>
              <a:rPr lang="tr-TR" smtClean="0"/>
              <a:t> </a:t>
            </a:r>
          </a:p>
          <a:p>
            <a:r>
              <a:rPr lang="tr-TR" smtClean="0"/>
              <a:t>Elektronik posta ortaya çıktı ve İngiltere Kraliçesi’nin 1976 yılında ilk e-mailini göndermesiyle internet fikri popüler hale gelmeye başladı. </a:t>
            </a:r>
          </a:p>
        </p:txBody>
      </p: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4077072"/>
            <a:ext cx="44624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29327"/>
          <a:stretch>
            <a:fillRect/>
          </a:stretch>
        </p:blipFill>
        <p:spPr bwMode="auto">
          <a:xfrm>
            <a:off x="6429375" y="0"/>
            <a:ext cx="27146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-1188640" y="112857"/>
            <a:ext cx="8229600" cy="15716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 smtClean="0"/>
              <a:t>3.ELEKTRONİK POSTA VE </a:t>
            </a:r>
            <a:br>
              <a:rPr lang="tr-TR" sz="3600" dirty="0" smtClean="0"/>
            </a:br>
            <a:r>
              <a:rPr lang="tr-TR" sz="3600" dirty="0" smtClean="0"/>
              <a:t>    İNTERNET GÜVENLİĞİ</a:t>
            </a:r>
            <a:endParaRPr lang="tr-TR" sz="3600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1438" y="1500188"/>
            <a:ext cx="8858250" cy="450056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b="1" dirty="0" smtClean="0"/>
              <a:t>İnternet Güvenliği</a:t>
            </a:r>
            <a:br>
              <a:rPr lang="tr-TR" b="1" dirty="0" smtClean="0"/>
            </a:br>
            <a:r>
              <a:rPr lang="tr-TR" b="1" dirty="0" smtClean="0"/>
              <a:t>*</a:t>
            </a:r>
            <a:r>
              <a:rPr lang="tr-TR" dirty="0" smtClean="0"/>
              <a:t>İşletim sistemi güncellemesinden sonra lisanslı bir </a:t>
            </a:r>
            <a:r>
              <a:rPr lang="tr-TR" dirty="0" err="1" smtClean="0"/>
              <a:t>antivirüs</a:t>
            </a:r>
            <a:r>
              <a:rPr lang="tr-TR" dirty="0" smtClean="0"/>
              <a:t> programı kurulmalıdır.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*Kurulan </a:t>
            </a:r>
            <a:r>
              <a:rPr lang="tr-TR" dirty="0" err="1" smtClean="0"/>
              <a:t>antivirüs</a:t>
            </a:r>
            <a:r>
              <a:rPr lang="tr-TR" dirty="0" smtClean="0"/>
              <a:t> programının güncelleme işlemi internet üzerinden yapılmalıdır ve otomatik olarak bu güncellemelere (</a:t>
            </a:r>
            <a:r>
              <a:rPr lang="tr-TR" dirty="0" err="1" smtClean="0"/>
              <a:t>live</a:t>
            </a:r>
            <a:r>
              <a:rPr lang="tr-TR" dirty="0" smtClean="0"/>
              <a:t> </a:t>
            </a:r>
            <a:r>
              <a:rPr lang="tr-TR" dirty="0" err="1" smtClean="0"/>
              <a:t>update</a:t>
            </a:r>
            <a:r>
              <a:rPr lang="tr-TR" dirty="0" smtClean="0"/>
              <a:t>) gün aşırı devam edilmelidir.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*En önemli nokta ise güvenilirliğinden emin olmadığınız programları açmaktan, internet sitelerine girmekten,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/>
              <a:t>e-postaları okumaktan sakınmaktır.</a:t>
            </a:r>
          </a:p>
        </p:txBody>
      </p:sp>
      <p:sp>
        <p:nvSpPr>
          <p:cNvPr id="81925" name="AutoShape 2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26" name="AutoShape 4" descr="http://i37.tinypic.com/25fhb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Türkiye’de İnternetin Doğuşu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12 Nisan 1993′te de Ankara-Washington arasında kiralık hatla kurulan bağlantı ile Türkiye internetle tanıştı. 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pPr>
              <a:buFont typeface="Wingdings" pitchFamily="2" charset="2"/>
              <a:buNone/>
            </a:pPr>
            <a:r>
              <a:rPr lang="tr-TR" dirty="0" smtClean="0"/>
              <a:t>12 Nisan tarihi Türkiye’de </a:t>
            </a:r>
            <a:r>
              <a:rPr lang="tr-TR" dirty="0" smtClean="0">
                <a:solidFill>
                  <a:srgbClr val="FF3300"/>
                </a:solidFill>
              </a:rPr>
              <a:t>İnternet’in Doğum Günü</a:t>
            </a:r>
            <a:r>
              <a:rPr lang="tr-TR" dirty="0" smtClean="0"/>
              <a:t> olarak kutlanmaktadır.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Türkiye’de İnternetin Doğuşu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Aynı yıl ODTÜ ve Bilkent üniversiteleri ilk Türk web sitelerini yayına verdi.</a:t>
            </a:r>
          </a:p>
        </p:txBody>
      </p:sp>
      <p:pic>
        <p:nvPicPr>
          <p:cNvPr id="3994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759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1928813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İnternet Hizmetleri ve İnternette Kullanılan Kavramlar</a:t>
            </a:r>
            <a:endParaRPr lang="tr-TR" dirty="0"/>
          </a:p>
        </p:txBody>
      </p:sp>
      <p:sp>
        <p:nvSpPr>
          <p:cNvPr id="40962" name="1 İçerik Yer Tutucusu"/>
          <p:cNvSpPr>
            <a:spLocks noGrp="1"/>
          </p:cNvSpPr>
          <p:nvPr>
            <p:ph idx="1"/>
          </p:nvPr>
        </p:nvSpPr>
        <p:spPr>
          <a:xfrm>
            <a:off x="457200" y="1500188"/>
            <a:ext cx="8686800" cy="4525962"/>
          </a:xfrm>
        </p:spPr>
        <p:txBody>
          <a:bodyPr>
            <a:normAutofit fontScale="925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ve Alan Adları</a:t>
            </a:r>
          </a:p>
          <a:p>
            <a:r>
              <a:rPr lang="tr-TR" dirty="0" smtClean="0"/>
              <a:t>İnternette veri iletişimi belirli bir düzen içerisinde yapılmaktadır.</a:t>
            </a:r>
          </a:p>
          <a:p>
            <a:endParaRPr lang="tr-TR" dirty="0" smtClean="0"/>
          </a:p>
          <a:p>
            <a:r>
              <a:rPr lang="tr-TR" dirty="0" smtClean="0"/>
              <a:t> Eğer bir bilgiye erişmek istiyorsak o bilginin bulunduğu adresini de bilmemiz gerekir. Bu adres :</a:t>
            </a:r>
          </a:p>
          <a:p>
            <a:pPr>
              <a:buFont typeface="Wingdings 3" pitchFamily="18" charset="2"/>
              <a:buNone/>
            </a:pPr>
            <a:r>
              <a:rPr lang="tr-TR" dirty="0" smtClean="0">
                <a:solidFill>
                  <a:srgbClr val="00B0F0"/>
                </a:solidFill>
              </a:rPr>
              <a:t>*</a:t>
            </a:r>
            <a:r>
              <a:rPr lang="tr-TR" dirty="0" smtClean="0">
                <a:solidFill>
                  <a:srgbClr val="FF0000"/>
                </a:solidFill>
              </a:rPr>
              <a:t>IP adresi </a:t>
            </a:r>
            <a:r>
              <a:rPr lang="tr-TR" dirty="0" smtClean="0"/>
              <a:t>veya </a:t>
            </a:r>
          </a:p>
          <a:p>
            <a:pPr>
              <a:buFont typeface="Wingdings 3" pitchFamily="18" charset="2"/>
              <a:buNone/>
            </a:pPr>
            <a:r>
              <a:rPr lang="tr-TR" dirty="0" smtClean="0">
                <a:solidFill>
                  <a:srgbClr val="00B0F0"/>
                </a:solidFill>
              </a:rPr>
              <a:t>*</a:t>
            </a:r>
            <a:r>
              <a:rPr lang="tr-TR" dirty="0" smtClean="0">
                <a:solidFill>
                  <a:srgbClr val="FF0000"/>
                </a:solidFill>
              </a:rPr>
              <a:t>Alan adıdır(domain name).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754563"/>
            <a:ext cx="240506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İçerik Yer Tutucusu"/>
          <p:cNvSpPr>
            <a:spLocks noGrp="1"/>
          </p:cNvSpPr>
          <p:nvPr>
            <p:ph idx="1"/>
          </p:nvPr>
        </p:nvSpPr>
        <p:spPr>
          <a:xfrm>
            <a:off x="457200" y="142875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itchFamily="18" charset="2"/>
              <a:buNone/>
            </a:pPr>
            <a:r>
              <a:rPr lang="tr-TR" b="1" dirty="0" smtClean="0"/>
              <a:t>İnternet ve Alan Adları</a:t>
            </a:r>
          </a:p>
          <a:p>
            <a:r>
              <a:rPr lang="tr-TR" dirty="0" smtClean="0"/>
              <a:t>IP’ler sayılarla ifade edilmektedir ve akılda kalması zordur.</a:t>
            </a:r>
          </a:p>
          <a:p>
            <a:endParaRPr lang="tr-TR" dirty="0" smtClean="0"/>
          </a:p>
          <a:p>
            <a:r>
              <a:rPr lang="tr-TR" dirty="0" smtClean="0"/>
              <a:t>Bu nedende alan adı sunucuları IP’leri çözümleyerek alan adına dönüştürür. </a:t>
            </a:r>
          </a:p>
          <a:p>
            <a:pPr>
              <a:buFont typeface="Wingdings 3" pitchFamily="18" charset="2"/>
              <a:buNone/>
            </a:pPr>
            <a:endParaRPr lang="tr-TR" dirty="0" smtClean="0"/>
          </a:p>
          <a:p>
            <a:pPr>
              <a:buFont typeface="Wingdings 3" pitchFamily="18" charset="2"/>
              <a:buNone/>
            </a:pPr>
            <a:r>
              <a:rPr lang="tr-TR" dirty="0" smtClean="0"/>
              <a:t>Örneğin</a:t>
            </a:r>
          </a:p>
          <a:p>
            <a:pPr>
              <a:buFont typeface="Wingdings 3" pitchFamily="18" charset="2"/>
              <a:buNone/>
            </a:pPr>
            <a:r>
              <a:rPr lang="tr-TR" b="1" dirty="0" smtClean="0"/>
              <a:t>194.27.20.4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IP</a:t>
            </a:r>
            <a:r>
              <a:rPr lang="tr-TR" dirty="0" smtClean="0"/>
              <a:t> iken </a:t>
            </a:r>
            <a:r>
              <a:rPr lang="tr-TR" b="1" dirty="0" smtClean="0"/>
              <a:t>www.akdeniz.edu.tr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alan adıdır. 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Alan adları </a:t>
            </a:r>
            <a:r>
              <a:rPr lang="tr-TR" dirty="0" smtClean="0">
                <a:solidFill>
                  <a:srgbClr val="FF0000"/>
                </a:solidFill>
              </a:rPr>
              <a:t>URL</a:t>
            </a:r>
            <a:r>
              <a:rPr lang="tr-TR" dirty="0" smtClean="0"/>
              <a:t> olarak da ifade edilebilir.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52" y="4615845"/>
            <a:ext cx="3071804" cy="217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www.huseyinduran.com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2025</Words>
  <Application>Microsoft Office PowerPoint</Application>
  <PresentationFormat>Ekran Gösterisi (4:3)</PresentationFormat>
  <Paragraphs>375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Ofis Teması</vt:lpstr>
      <vt:lpstr>PowerPoint Sunusu</vt:lpstr>
      <vt:lpstr>İnternet Ve Tarihçesi</vt:lpstr>
      <vt:lpstr>İnternet Ve Tarihçesi</vt:lpstr>
      <vt:lpstr>İnternet Ve Tarihçesi</vt:lpstr>
      <vt:lpstr>İlk e-posta (e-mail)</vt:lpstr>
      <vt:lpstr>Türkiye’de İnternetin Doğuşu</vt:lpstr>
      <vt:lpstr>Türkiye’de İnternetin Doğuşu</vt:lpstr>
      <vt:lpstr>İnternet Hizmetleri ve İnternette Kullanılan Kavramlar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İnternet Tarayıcısı</vt:lpstr>
      <vt:lpstr>İnternet Tarayıcısı(Browser)</vt:lpstr>
      <vt:lpstr>İnternet Tarayıcısı</vt:lpstr>
      <vt:lpstr>İnternet Tarayıcısı</vt:lpstr>
      <vt:lpstr>İnternet Tarayıcısı</vt:lpstr>
      <vt:lpstr>İnternet Tarayıcısı</vt:lpstr>
      <vt:lpstr>İnternet Tarayıcısı</vt:lpstr>
      <vt:lpstr>İnternet Tarayıcısı</vt:lpstr>
      <vt:lpstr>İnternet Tarayıcısı</vt:lpstr>
      <vt:lpstr>İnternet Tarayıcısı</vt:lpstr>
      <vt:lpstr>İnternet Tarayıcısı</vt:lpstr>
      <vt:lpstr>İnternet Tarayıcısı</vt:lpstr>
      <vt:lpstr>İnternet Tarayıcısı</vt:lpstr>
      <vt:lpstr>İnternet Tarayıcısı</vt:lpstr>
      <vt:lpstr>İnternet ve Arama Motorları</vt:lpstr>
      <vt:lpstr>İnternet ve Arama Motorları</vt:lpstr>
      <vt:lpstr>İnternet Tarayıcısı</vt:lpstr>
      <vt:lpstr>ELEKTRONİK POSTA VE      İNTERNET GÜVENLİĞİ</vt:lpstr>
      <vt:lpstr>ELEKTRONİK POSTA VE      İNTERNET GÜVENLİĞİ</vt:lpstr>
      <vt:lpstr>ELEKTRONİK POSTA VE      İNTERNET GÜVENLİĞİ</vt:lpstr>
      <vt:lpstr>ELEKTRONİK POSTA VE      İNTERNET GÜVENLİĞİ</vt:lpstr>
      <vt:lpstr>ELEKTRONİK POSTA VE      İNTERNET GÜVENLİĞİ</vt:lpstr>
      <vt:lpstr>3.ELEKTRONİK POSTA VE      İNTERNET GÜVENLİĞİ</vt:lpstr>
      <vt:lpstr>3.ELEKTRONİK POSTA VE      İNTERNET GÜVENLİĞİ</vt:lpstr>
    </vt:vector>
  </TitlesOfParts>
  <Manager>www.huseyinduran.com</Manager>
  <Company>www.huseyinduran.com</Company>
  <LinksUpToDate>false</LinksUpToDate>
  <SharedDoc>false</SharedDoc>
  <HyperlinkBase>www.huseyinduran.com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İnternet ve Tarihçesi</dc:title>
  <dc:subject>www.huseyinduran.com</dc:subject>
  <dc:creator>www.huseyinduran.com</dc:creator>
  <cp:keywords>www.huseyinduran.com</cp:keywords>
  <dc:description>www.huseyinduran.com</dc:description>
  <cp:lastModifiedBy>benim</cp:lastModifiedBy>
  <cp:revision>123</cp:revision>
  <dcterms:modified xsi:type="dcterms:W3CDTF">2012-10-31T09:28:11Z</dcterms:modified>
  <cp:category>www.huseyinduran.com</cp:category>
</cp:coreProperties>
</file>